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7" autoAdjust="0"/>
    <p:restoredTop sz="94660"/>
  </p:normalViewPr>
  <p:slideViewPr>
    <p:cSldViewPr>
      <p:cViewPr>
        <p:scale>
          <a:sx n="60" d="100"/>
          <a:sy n="60" d="100"/>
        </p:scale>
        <p:origin x="-1710"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B6083A5-C2C9-46F3-A5F6-50A062DC4F46}"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extLst>
      <p:ext uri="{BB962C8B-B14F-4D97-AF65-F5344CB8AC3E}">
        <p14:creationId xmlns:p14="http://schemas.microsoft.com/office/powerpoint/2010/main" val="277938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B6083A5-C2C9-46F3-A5F6-50A062DC4F46}"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extLst>
      <p:ext uri="{BB962C8B-B14F-4D97-AF65-F5344CB8AC3E}">
        <p14:creationId xmlns:p14="http://schemas.microsoft.com/office/powerpoint/2010/main" val="201720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B6083A5-C2C9-46F3-A5F6-50A062DC4F46}"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extLst>
      <p:ext uri="{BB962C8B-B14F-4D97-AF65-F5344CB8AC3E}">
        <p14:creationId xmlns:p14="http://schemas.microsoft.com/office/powerpoint/2010/main" val="104813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B6083A5-C2C9-46F3-A5F6-50A062DC4F46}"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extLst>
      <p:ext uri="{BB962C8B-B14F-4D97-AF65-F5344CB8AC3E}">
        <p14:creationId xmlns:p14="http://schemas.microsoft.com/office/powerpoint/2010/main" val="190677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B6083A5-C2C9-46F3-A5F6-50A062DC4F46}" type="datetimeFigureOut">
              <a:rPr kumimoji="1" lang="ja-JP" altLang="en-US" smtClean="0"/>
              <a:t>2015/1/31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extLst>
      <p:ext uri="{BB962C8B-B14F-4D97-AF65-F5344CB8AC3E}">
        <p14:creationId xmlns:p14="http://schemas.microsoft.com/office/powerpoint/2010/main" val="316719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B6083A5-C2C9-46F3-A5F6-50A062DC4F46}"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extLst>
      <p:ext uri="{BB962C8B-B14F-4D97-AF65-F5344CB8AC3E}">
        <p14:creationId xmlns:p14="http://schemas.microsoft.com/office/powerpoint/2010/main" val="104760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B6083A5-C2C9-46F3-A5F6-50A062DC4F46}" type="datetimeFigureOut">
              <a:rPr kumimoji="1" lang="ja-JP" altLang="en-US" smtClean="0"/>
              <a:t>2015/1/31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extLst>
      <p:ext uri="{BB962C8B-B14F-4D97-AF65-F5344CB8AC3E}">
        <p14:creationId xmlns:p14="http://schemas.microsoft.com/office/powerpoint/2010/main" val="26220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B6083A5-C2C9-46F3-A5F6-50A062DC4F46}" type="datetimeFigureOut">
              <a:rPr kumimoji="1" lang="ja-JP" altLang="en-US" smtClean="0"/>
              <a:t>2015/1/31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extLst>
      <p:ext uri="{BB962C8B-B14F-4D97-AF65-F5344CB8AC3E}">
        <p14:creationId xmlns:p14="http://schemas.microsoft.com/office/powerpoint/2010/main" val="179881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B6083A5-C2C9-46F3-A5F6-50A062DC4F46}" type="datetimeFigureOut">
              <a:rPr kumimoji="1" lang="ja-JP" altLang="en-US" smtClean="0"/>
              <a:t>2015/1/31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extLst>
      <p:ext uri="{BB962C8B-B14F-4D97-AF65-F5344CB8AC3E}">
        <p14:creationId xmlns:p14="http://schemas.microsoft.com/office/powerpoint/2010/main" val="2413230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B6083A5-C2C9-46F3-A5F6-50A062DC4F46}"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extLst>
      <p:ext uri="{BB962C8B-B14F-4D97-AF65-F5344CB8AC3E}">
        <p14:creationId xmlns:p14="http://schemas.microsoft.com/office/powerpoint/2010/main" val="413446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B6083A5-C2C9-46F3-A5F6-50A062DC4F46}" type="datetimeFigureOut">
              <a:rPr kumimoji="1" lang="ja-JP" altLang="en-US" smtClean="0"/>
              <a:t>2015/1/31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8564F3-F363-43A0-A68A-62851621F76E}" type="slidenum">
              <a:rPr kumimoji="1" lang="ja-JP" altLang="en-US" smtClean="0"/>
              <a:t>‹#›</a:t>
            </a:fld>
            <a:endParaRPr kumimoji="1" lang="ja-JP" altLang="en-US"/>
          </a:p>
        </p:txBody>
      </p:sp>
    </p:spTree>
    <p:extLst>
      <p:ext uri="{BB962C8B-B14F-4D97-AF65-F5344CB8AC3E}">
        <p14:creationId xmlns:p14="http://schemas.microsoft.com/office/powerpoint/2010/main" val="17616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083A5-C2C9-46F3-A5F6-50A062DC4F46}" type="datetimeFigureOut">
              <a:rPr kumimoji="1" lang="ja-JP" altLang="en-US" smtClean="0"/>
              <a:t>2015/1/31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564F3-F363-43A0-A68A-62851621F76E}" type="slidenum">
              <a:rPr kumimoji="1" lang="ja-JP" altLang="en-US" smtClean="0"/>
              <a:t>‹#›</a:t>
            </a:fld>
            <a:endParaRPr kumimoji="1" lang="ja-JP" altLang="en-US"/>
          </a:p>
        </p:txBody>
      </p:sp>
    </p:spTree>
    <p:extLst>
      <p:ext uri="{BB962C8B-B14F-4D97-AF65-F5344CB8AC3E}">
        <p14:creationId xmlns:p14="http://schemas.microsoft.com/office/powerpoint/2010/main" val="1819245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ma"/><Relationship Id="rId1" Type="http://schemas.microsoft.com/office/2007/relationships/media" Target="../media/media26.wma"/><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ma"/><Relationship Id="rId1" Type="http://schemas.microsoft.com/office/2007/relationships/media" Target="../media/media28.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wma"/><Relationship Id="rId1" Type="http://schemas.microsoft.com/office/2007/relationships/media" Target="../media/media29.wma"/><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ma"/><Relationship Id="rId1" Type="http://schemas.microsoft.com/office/2007/relationships/media" Target="../media/media30.wma"/><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ma"/><Relationship Id="rId1" Type="http://schemas.microsoft.com/office/2007/relationships/media" Target="../media/media31.wma"/><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wma"/><Relationship Id="rId1" Type="http://schemas.microsoft.com/office/2007/relationships/media" Target="../media/media32.wma"/><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wma"/><Relationship Id="rId1" Type="http://schemas.microsoft.com/office/2007/relationships/media" Target="../media/media33.wma"/><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wma"/><Relationship Id="rId1" Type="http://schemas.microsoft.com/office/2007/relationships/media" Target="../media/media34.wma"/><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wma"/><Relationship Id="rId1" Type="http://schemas.microsoft.com/office/2007/relationships/media" Target="../media/media35.wma"/><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wma"/><Relationship Id="rId1" Type="http://schemas.microsoft.com/office/2007/relationships/media" Target="../media/media36.wma"/><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wma"/><Relationship Id="rId1" Type="http://schemas.microsoft.com/office/2007/relationships/media" Target="../media/media37.wma"/><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8.wma"/><Relationship Id="rId1" Type="http://schemas.microsoft.com/office/2007/relationships/media" Target="../media/media38.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wma"/><Relationship Id="rId1" Type="http://schemas.microsoft.com/office/2007/relationships/media" Target="../media/media39.wma"/><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0.wma"/><Relationship Id="rId1" Type="http://schemas.microsoft.com/office/2007/relationships/media" Target="../media/media40.wma"/><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wma"/><Relationship Id="rId1" Type="http://schemas.microsoft.com/office/2007/relationships/media" Target="../media/media41.wma"/><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2.wma"/><Relationship Id="rId1" Type="http://schemas.microsoft.com/office/2007/relationships/media" Target="../media/media42.wma"/><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ma"/><Relationship Id="rId1" Type="http://schemas.microsoft.com/office/2007/relationships/media" Target="../media/media43.wma"/><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wma"/><Relationship Id="rId1" Type="http://schemas.microsoft.com/office/2007/relationships/media" Target="../media/media44.wma"/><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5.wma"/><Relationship Id="rId1" Type="http://schemas.microsoft.com/office/2007/relationships/media" Target="../media/media45.wma"/><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6.wma"/><Relationship Id="rId1" Type="http://schemas.microsoft.com/office/2007/relationships/media" Target="../media/media46.wma"/><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7.wma"/><Relationship Id="rId1" Type="http://schemas.microsoft.com/office/2007/relationships/media" Target="../media/media47.wma"/><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8.wma"/><Relationship Id="rId1" Type="http://schemas.microsoft.com/office/2007/relationships/media" Target="../media/media48.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9.wma"/><Relationship Id="rId1" Type="http://schemas.microsoft.com/office/2007/relationships/media" Target="../media/media49.wma"/><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0.wma"/><Relationship Id="rId1" Type="http://schemas.microsoft.com/office/2007/relationships/media" Target="../media/media50.wma"/><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1.wma"/><Relationship Id="rId1" Type="http://schemas.microsoft.com/office/2007/relationships/media" Target="../media/media51.wma"/><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2.wma"/><Relationship Id="rId1" Type="http://schemas.microsoft.com/office/2007/relationships/media" Target="../media/media52.wma"/><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3.wma"/><Relationship Id="rId1" Type="http://schemas.microsoft.com/office/2007/relationships/media" Target="../media/media53.wma"/><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4.wma"/><Relationship Id="rId1" Type="http://schemas.microsoft.com/office/2007/relationships/media" Target="../media/media54.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・善</a:t>
            </a:r>
            <a:r>
              <a:rPr lang="ja-JP" altLang="en-US" sz="2400" dirty="0">
                <a:solidFill>
                  <a:srgbClr val="FF0000"/>
                </a:solidFill>
              </a:rPr>
              <a:t>とか道徳に</a:t>
            </a:r>
            <a:r>
              <a:rPr lang="ja-JP" altLang="en-US" sz="2400" dirty="0" smtClean="0">
                <a:solidFill>
                  <a:srgbClr val="FF0000"/>
                </a:solidFill>
              </a:rPr>
              <a:t>は拘らない</a:t>
            </a:r>
            <a:endParaRPr lang="ja-JP" altLang="en-US" sz="2400" dirty="0">
              <a:solidFill>
                <a:srgbClr val="FF0000"/>
              </a:solidFill>
            </a:endParaRPr>
          </a:p>
          <a:p>
            <a:pPr marL="0" indent="0">
              <a:buNone/>
            </a:pPr>
            <a:r>
              <a:rPr lang="ja-JP" altLang="en-US" sz="2400" dirty="0"/>
              <a:t>  </a:t>
            </a:r>
            <a:r>
              <a:rPr lang="ja-JP" altLang="en-US" sz="2400" dirty="0" smtClean="0"/>
              <a:t>全ての形態</a:t>
            </a:r>
            <a:r>
              <a:rPr lang="ja-JP" altLang="en-US" sz="2400" dirty="0"/>
              <a:t>の権力が動揺している現在</a:t>
            </a:r>
            <a:r>
              <a:rPr lang="ja-JP" altLang="en-US" sz="2400" dirty="0" smtClean="0"/>
              <a:t>、我々の権力</a:t>
            </a:r>
            <a:r>
              <a:rPr lang="ja-JP" altLang="en-US" sz="2400" dirty="0"/>
              <a:t>は、他</a:t>
            </a:r>
            <a:r>
              <a:rPr lang="ja-JP" altLang="en-US" sz="2400" dirty="0" smtClean="0"/>
              <a:t>の如何なる権力にもまして</a:t>
            </a:r>
            <a:r>
              <a:rPr lang="ja-JP" altLang="en-US" sz="2400" dirty="0"/>
              <a:t>目に</a:t>
            </a:r>
            <a:r>
              <a:rPr lang="ja-JP" altLang="en-US" sz="2400" dirty="0" smtClean="0"/>
              <a:t>見え無いで</a:t>
            </a:r>
            <a:r>
              <a:rPr lang="ja-JP" altLang="en-US" sz="2400" dirty="0"/>
              <a:t>あろう</a:t>
            </a:r>
            <a:r>
              <a:rPr lang="ja-JP" altLang="en-US" sz="2400" dirty="0" smtClean="0"/>
              <a:t>。</a:t>
            </a:r>
            <a:endParaRPr lang="en-US" altLang="ja-JP" sz="2400" dirty="0" smtClean="0"/>
          </a:p>
          <a:p>
            <a:pPr marL="0" indent="0">
              <a:buNone/>
            </a:pPr>
            <a:r>
              <a:rPr lang="ja-JP" altLang="en-US" sz="2400" dirty="0" smtClean="0"/>
              <a:t>いかなる</a:t>
            </a:r>
            <a:r>
              <a:rPr lang="ja-JP" altLang="en-US" sz="2400" dirty="0"/>
              <a:t>狡猾な者</a:t>
            </a:r>
            <a:r>
              <a:rPr lang="ja-JP" altLang="en-US" sz="2400" dirty="0" smtClean="0"/>
              <a:t>も覆せない強さ</a:t>
            </a:r>
            <a:r>
              <a:rPr lang="ja-JP" altLang="en-US" sz="2400" dirty="0"/>
              <a:t>に到達する 瞬間まで</a:t>
            </a:r>
            <a:r>
              <a:rPr lang="ja-JP" altLang="en-US" sz="2400" dirty="0" smtClean="0"/>
              <a:t>、我々の</a:t>
            </a:r>
            <a:r>
              <a:rPr lang="ja-JP" altLang="en-US" sz="2400" dirty="0"/>
              <a:t>権力は表面には</a:t>
            </a:r>
            <a:r>
              <a:rPr lang="ja-JP" altLang="en-US" sz="2400" dirty="0" smtClean="0"/>
              <a:t>現われ無いから</a:t>
            </a:r>
            <a:r>
              <a:rPr lang="ja-JP" altLang="en-US" sz="2400" dirty="0"/>
              <a:t>である</a:t>
            </a:r>
            <a:r>
              <a:rPr lang="ja-JP" altLang="en-US" sz="2400" dirty="0" smtClean="0"/>
              <a:t>。</a:t>
            </a:r>
            <a:endParaRPr lang="en-US" altLang="ja-JP" sz="2400" dirty="0" smtClean="0"/>
          </a:p>
          <a:p>
            <a:pPr marL="0" indent="0">
              <a:buNone/>
            </a:pPr>
            <a:r>
              <a:rPr lang="ja-JP" altLang="en-US" sz="2400" dirty="0" smtClean="0"/>
              <a:t>我々が</a:t>
            </a:r>
            <a:r>
              <a:rPr lang="ja-JP" altLang="en-US" sz="2400" dirty="0"/>
              <a:t>目下</a:t>
            </a:r>
            <a:r>
              <a:rPr lang="ja-JP" altLang="en-US" sz="2400" dirty="0" smtClean="0"/>
              <a:t>用いざるをえない</a:t>
            </a:r>
            <a:r>
              <a:rPr lang="ja-JP" altLang="en-US" sz="2400" dirty="0"/>
              <a:t>一時的な悪から、確固たる支配という善が顕現する</a:t>
            </a:r>
            <a:r>
              <a:rPr lang="ja-JP" altLang="en-US" sz="2400" dirty="0" smtClean="0"/>
              <a:t>。</a:t>
            </a:r>
            <a:endParaRPr lang="en-US" altLang="ja-JP" sz="2400" dirty="0" smtClean="0"/>
          </a:p>
          <a:p>
            <a:pPr marL="0" indent="0">
              <a:buNone/>
            </a:pPr>
            <a:r>
              <a:rPr lang="ja-JP" altLang="en-US" sz="2400" dirty="0" smtClean="0"/>
              <a:t>この</a:t>
            </a:r>
            <a:r>
              <a:rPr lang="ja-JP" altLang="en-US" sz="2400" dirty="0"/>
              <a:t>善は、自由思想 によって形無しにされた国民生活の仕組を平常の状態に修復するだろう</a:t>
            </a:r>
            <a:r>
              <a:rPr lang="ja-JP" altLang="en-US" sz="2400" dirty="0" smtClean="0"/>
              <a:t>。</a:t>
            </a:r>
            <a:endParaRPr lang="en-US" altLang="ja-JP" sz="2400" dirty="0" smtClean="0"/>
          </a:p>
          <a:p>
            <a:pPr marL="0" indent="0">
              <a:buNone/>
            </a:pPr>
            <a:r>
              <a:rPr lang="ja-JP" altLang="en-US" sz="2400" dirty="0" smtClean="0"/>
              <a:t>結果</a:t>
            </a:r>
            <a:r>
              <a:rPr lang="ja-JP" altLang="en-US" sz="2400" dirty="0"/>
              <a:t>は</a:t>
            </a:r>
            <a:r>
              <a:rPr lang="ja-JP" altLang="en-US" sz="2400" dirty="0" smtClean="0"/>
              <a:t>手段を</a:t>
            </a:r>
            <a:r>
              <a:rPr lang="ja-JP" altLang="en-US" sz="2400" dirty="0"/>
              <a:t>正当化する</a:t>
            </a:r>
            <a:r>
              <a:rPr lang="ja-JP" altLang="en-US" sz="2400" dirty="0" smtClean="0"/>
              <a:t>。</a:t>
            </a:r>
            <a:endParaRPr lang="en-US" altLang="ja-JP" sz="2400" dirty="0" smtClean="0"/>
          </a:p>
          <a:p>
            <a:pPr marL="0" indent="0">
              <a:buNone/>
            </a:pPr>
            <a:r>
              <a:rPr lang="ja-JP" altLang="en-US" sz="2400" dirty="0" smtClean="0"/>
              <a:t>しかしながら、我々の計画に於いては、</a:t>
            </a:r>
            <a:r>
              <a:rPr lang="ja-JP" altLang="en-US" sz="2400" dirty="0"/>
              <a:t>必要と有効</a:t>
            </a:r>
            <a:r>
              <a:rPr lang="ja-JP" altLang="en-US" sz="2400" dirty="0" smtClean="0"/>
              <a:t>な事以上には</a:t>
            </a:r>
            <a:r>
              <a:rPr lang="ja-JP" altLang="en-US" sz="2400" dirty="0"/>
              <a:t>、善とか道徳とかに</a:t>
            </a:r>
            <a:r>
              <a:rPr lang="ja-JP" altLang="en-US" sz="2400" dirty="0" smtClean="0"/>
              <a:t>は拘らない事に</a:t>
            </a:r>
            <a:r>
              <a:rPr lang="ja-JP" altLang="en-US" sz="2400" dirty="0"/>
              <a:t>留意しようではないか</a:t>
            </a:r>
            <a:r>
              <a:rPr lang="ja-JP" altLang="en-US" sz="2400" dirty="0" smtClean="0"/>
              <a:t>。</a:t>
            </a:r>
            <a:r>
              <a:rPr lang="ja-JP" altLang="en-US" sz="2400" dirty="0"/>
              <a:t>　</a:t>
            </a:r>
            <a:r>
              <a:rPr lang="ja-JP" altLang="en-US" sz="2400" dirty="0" smtClean="0"/>
              <a:t>　＜</a:t>
            </a:r>
            <a:r>
              <a:rPr lang="ja-JP" altLang="en-US" sz="2400" dirty="0"/>
              <a:t>一＞</a:t>
            </a:r>
            <a:endParaRPr kumimoji="1" lang="ja-JP" altLang="en-US" sz="2400" dirty="0"/>
          </a:p>
        </p:txBody>
      </p:sp>
      <p:pic>
        <p:nvPicPr>
          <p:cNvPr id="4" name="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51115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6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・道徳</a:t>
            </a:r>
            <a:r>
              <a:rPr lang="ja-JP" altLang="en-US" sz="2400" dirty="0">
                <a:solidFill>
                  <a:srgbClr val="FF0000"/>
                </a:solidFill>
              </a:rPr>
              <a:t>で統治する支配者は練達の政治家で</a:t>
            </a:r>
            <a:r>
              <a:rPr lang="ja-JP" altLang="en-US" sz="2400" dirty="0" smtClean="0">
                <a:solidFill>
                  <a:srgbClr val="FF0000"/>
                </a:solidFill>
              </a:rPr>
              <a:t>は無い</a:t>
            </a:r>
            <a:endParaRPr lang="ja-JP" altLang="en-US" sz="2400" dirty="0">
              <a:solidFill>
                <a:srgbClr val="FF0000"/>
              </a:solidFill>
            </a:endParaRPr>
          </a:p>
          <a:p>
            <a:pPr marL="0" indent="0">
              <a:buNone/>
            </a:pPr>
            <a:r>
              <a:rPr lang="ja-JP" altLang="en-US" sz="2400" dirty="0"/>
              <a:t>  政治は、道徳とは全く関係</a:t>
            </a:r>
            <a:r>
              <a:rPr lang="ja-JP" altLang="en-US" sz="2400" dirty="0" smtClean="0"/>
              <a:t>が無い。</a:t>
            </a:r>
            <a:endParaRPr lang="en-US" altLang="ja-JP" sz="2400" dirty="0" smtClean="0"/>
          </a:p>
          <a:p>
            <a:pPr marL="0" indent="0">
              <a:buNone/>
            </a:pPr>
            <a:r>
              <a:rPr lang="ja-JP" altLang="en-US" sz="2400" dirty="0" smtClean="0"/>
              <a:t>道徳</a:t>
            </a:r>
            <a:r>
              <a:rPr lang="ja-JP" altLang="en-US" sz="2400" dirty="0"/>
              <a:t>で統治する支配者は練達の政治家で</a:t>
            </a:r>
            <a:r>
              <a:rPr lang="ja-JP" altLang="en-US" sz="2400" dirty="0" smtClean="0"/>
              <a:t>は無いから</a:t>
            </a:r>
            <a:r>
              <a:rPr lang="ja-JP" altLang="en-US" sz="2400" dirty="0"/>
              <a:t>、彼の王座は動揺する</a:t>
            </a:r>
            <a:r>
              <a:rPr lang="ja-JP" altLang="en-US" sz="2400" dirty="0" smtClean="0"/>
              <a:t>。</a:t>
            </a:r>
            <a:endParaRPr lang="en-US" altLang="ja-JP" sz="2400" dirty="0" smtClean="0"/>
          </a:p>
          <a:p>
            <a:pPr marL="0" indent="0">
              <a:buNone/>
            </a:pPr>
            <a:r>
              <a:rPr lang="ja-JP" altLang="en-US" sz="2400" dirty="0" smtClean="0"/>
              <a:t>支配</a:t>
            </a:r>
            <a:r>
              <a:rPr lang="ja-JP" altLang="en-US" sz="2400" dirty="0"/>
              <a:t>したいと思う者</a:t>
            </a:r>
            <a:r>
              <a:rPr lang="ja-JP" altLang="en-US" sz="2400" dirty="0" smtClean="0"/>
              <a:t>は「我々が所有</a:t>
            </a:r>
            <a:r>
              <a:rPr lang="ja-JP" altLang="en-US" sz="2400" dirty="0"/>
              <a:t>する新聞に</a:t>
            </a:r>
            <a:r>
              <a:rPr lang="ja-JP" altLang="en-US" sz="2400" dirty="0" smtClean="0"/>
              <a:t>感謝する」。</a:t>
            </a:r>
            <a:endParaRPr lang="en-US" altLang="ja-JP" sz="2400" dirty="0" smtClean="0"/>
          </a:p>
          <a:p>
            <a:pPr marL="0" indent="0">
              <a:buNone/>
            </a:pPr>
            <a:r>
              <a:rPr lang="ja-JP" altLang="en-US" sz="2400" dirty="0" smtClean="0"/>
              <a:t>気付かれぬ様に欺瞞</a:t>
            </a:r>
            <a:r>
              <a:rPr lang="ja-JP" altLang="en-US" sz="2400" dirty="0"/>
              <a:t>と偽善との双方を用いなければ</a:t>
            </a:r>
            <a:r>
              <a:rPr lang="ja-JP" altLang="en-US" sz="2400" dirty="0" smtClean="0"/>
              <a:t>ならない。</a:t>
            </a:r>
            <a:endParaRPr lang="en-US" altLang="ja-JP" sz="2400" dirty="0" smtClean="0"/>
          </a:p>
          <a:p>
            <a:pPr marL="0" indent="0">
              <a:buNone/>
            </a:pPr>
            <a:r>
              <a:rPr lang="ja-JP" altLang="en-US" sz="2400" dirty="0" smtClean="0"/>
              <a:t>率直</a:t>
            </a:r>
            <a:r>
              <a:rPr lang="ja-JP" altLang="en-US" sz="2400" dirty="0"/>
              <a:t>とか 正直とか</a:t>
            </a:r>
            <a:r>
              <a:rPr lang="ja-JP" altLang="en-US" sz="2400" dirty="0" smtClean="0"/>
              <a:t>の様な、</a:t>
            </a:r>
            <a:r>
              <a:rPr lang="ja-JP" altLang="en-US" sz="2400" dirty="0"/>
              <a:t>偉大な国民資質と称されるものは、政治にとっては悪徳である</a:t>
            </a:r>
            <a:r>
              <a:rPr lang="ja-JP" altLang="en-US" sz="2400" dirty="0" smtClean="0"/>
              <a:t>。</a:t>
            </a:r>
            <a:endParaRPr lang="en-US" altLang="ja-JP" sz="2400" dirty="0" smtClean="0"/>
          </a:p>
          <a:p>
            <a:pPr marL="0" indent="0">
              <a:buNone/>
            </a:pPr>
            <a:r>
              <a:rPr lang="ja-JP" altLang="en-US" sz="2400" dirty="0" smtClean="0"/>
              <a:t> </a:t>
            </a:r>
            <a:r>
              <a:rPr lang="ja-JP" altLang="en-US" sz="2400" dirty="0"/>
              <a:t>それらは支配者を王座から転がり落とすのに効果あるもの、最も強力な敵よりも</a:t>
            </a:r>
            <a:r>
              <a:rPr lang="ja-JP" altLang="en-US" sz="2400" dirty="0" smtClean="0"/>
              <a:t>確実な</a:t>
            </a:r>
            <a:r>
              <a:rPr lang="ja-JP" altLang="en-US" sz="2400" dirty="0"/>
              <a:t>破壊力</a:t>
            </a:r>
            <a:r>
              <a:rPr lang="ja-JP" altLang="en-US" sz="2400" dirty="0" smtClean="0"/>
              <a:t>を持つ者な</a:t>
            </a:r>
            <a:r>
              <a:rPr lang="ja-JP" altLang="en-US" sz="2400" dirty="0"/>
              <a:t>のである</a:t>
            </a:r>
            <a:r>
              <a:rPr lang="ja-JP" altLang="en-US" sz="2400" dirty="0" smtClean="0"/>
              <a:t>。</a:t>
            </a:r>
            <a:endParaRPr lang="en-US" altLang="ja-JP" sz="2400" dirty="0" smtClean="0"/>
          </a:p>
          <a:p>
            <a:pPr marL="0" indent="0">
              <a:buNone/>
            </a:pPr>
            <a:r>
              <a:rPr lang="ja-JP" altLang="en-US" sz="2400" dirty="0" smtClean="0"/>
              <a:t>その様な資質</a:t>
            </a:r>
            <a:r>
              <a:rPr lang="ja-JP" altLang="en-US" sz="2400" dirty="0"/>
              <a:t>は、ゴイムの王国の属性で</a:t>
            </a:r>
            <a:r>
              <a:rPr lang="ja-JP" altLang="en-US" sz="2400" dirty="0" smtClean="0"/>
              <a:t>なければならない</a:t>
            </a:r>
            <a:r>
              <a:rPr lang="ja-JP" altLang="en-US" sz="2400" dirty="0"/>
              <a:t>が</a:t>
            </a:r>
            <a:r>
              <a:rPr lang="ja-JP" altLang="en-US" sz="2400" dirty="0" smtClean="0"/>
              <a:t>、我々は決して彼らの轍を</a:t>
            </a:r>
            <a:r>
              <a:rPr lang="ja-JP" altLang="en-US" sz="2400" dirty="0"/>
              <a:t>踏んではならない</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sp>
        <p:nvSpPr>
          <p:cNvPr id="5" name="四角形吹き出し 4"/>
          <p:cNvSpPr/>
          <p:nvPr/>
        </p:nvSpPr>
        <p:spPr>
          <a:xfrm>
            <a:off x="8058393" y="6309320"/>
            <a:ext cx="3744416" cy="1627620"/>
          </a:xfrm>
          <a:prstGeom prst="wedgeRectCallout">
            <a:avLst>
              <a:gd name="adj1" fmla="val -21562"/>
              <a:gd name="adj2" fmla="val 61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rgbClr val="FF0000"/>
                </a:solidFill>
              </a:rPr>
              <a:t>轍 と</a:t>
            </a:r>
            <a:r>
              <a:rPr lang="ja-JP" altLang="en-US" b="1" u="sng" dirty="0" smtClean="0">
                <a:solidFill>
                  <a:srgbClr val="FF0000"/>
                </a:solidFill>
              </a:rPr>
              <a:t>は</a:t>
            </a:r>
            <a:endParaRPr lang="en-US" altLang="ja-JP" b="1" u="sng" dirty="0" smtClean="0">
              <a:solidFill>
                <a:srgbClr val="FF0000"/>
              </a:solidFill>
            </a:endParaRPr>
          </a:p>
          <a:p>
            <a:endParaRPr lang="ja-JP" altLang="en-US" dirty="0"/>
          </a:p>
          <a:p>
            <a:r>
              <a:rPr lang="ja-JP" altLang="en-US" dirty="0"/>
              <a:t>［音］テツ（漢）　［訓］</a:t>
            </a:r>
            <a:r>
              <a:rPr lang="ja-JP" altLang="en-US" dirty="0" smtClean="0"/>
              <a:t>わだち</a:t>
            </a:r>
            <a:endParaRPr lang="ja-JP" altLang="en-US" dirty="0"/>
          </a:p>
          <a:p>
            <a:r>
              <a:rPr lang="ja-JP" altLang="en-US" dirty="0"/>
              <a:t>１ 通りすぎた車輪の跡。わだち</a:t>
            </a:r>
            <a:r>
              <a:rPr lang="ja-JP" altLang="en-US" dirty="0" smtClean="0"/>
              <a:t>。</a:t>
            </a:r>
            <a:endParaRPr lang="ja-JP" altLang="en-US" dirty="0"/>
          </a:p>
          <a:p>
            <a:r>
              <a:rPr lang="ja-JP" altLang="en-US" dirty="0"/>
              <a:t>２ 筋道。行き方。先例。</a:t>
            </a:r>
          </a:p>
        </p:txBody>
      </p:sp>
      <p:pic>
        <p:nvPicPr>
          <p:cNvPr id="4" name="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504" y="6248400"/>
            <a:ext cx="609600" cy="609600"/>
          </a:xfrm>
          <a:prstGeom prst="rect">
            <a:avLst/>
          </a:prstGeom>
        </p:spPr>
      </p:pic>
    </p:spTree>
    <p:extLst>
      <p:ext uri="{BB962C8B-B14F-4D97-AF65-F5344CB8AC3E}">
        <p14:creationId xmlns:p14="http://schemas.microsoft.com/office/powerpoint/2010/main" val="164183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9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3.42276E-6 L -0.64896 -0.46462 " pathEditMode="relative" rAng="0" ptsTypes="AA">
                                      <p:cBhvr>
                                        <p:cTn id="10" dur="1250" fill="hold"/>
                                        <p:tgtEl>
                                          <p:spTgt spid="5"/>
                                        </p:tgtEl>
                                        <p:attrNameLst>
                                          <p:attrName>ppt_x</p:attrName>
                                          <p:attrName>ppt_y</p:attrName>
                                        </p:attrNameLst>
                                      </p:cBhvr>
                                      <p:rCtr x="-32448" y="-2324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・盲人</a:t>
            </a:r>
            <a:r>
              <a:rPr lang="ja-JP" altLang="en-US" sz="2400" dirty="0">
                <a:solidFill>
                  <a:srgbClr val="FF0000"/>
                </a:solidFill>
              </a:rPr>
              <a:t>が盲人を導けば奈落に落ちこむ</a:t>
            </a:r>
          </a:p>
          <a:p>
            <a:pPr marL="0" indent="0">
              <a:buNone/>
            </a:pPr>
            <a:r>
              <a:rPr lang="ja-JP" altLang="en-US" sz="2400" dirty="0"/>
              <a:t>  満足すべき行動を</a:t>
            </a:r>
            <a:r>
              <a:rPr lang="ja-JP" altLang="en-US" sz="2400" dirty="0" smtClean="0"/>
              <a:t>練りあげる為に</a:t>
            </a:r>
            <a:r>
              <a:rPr lang="ja-JP" altLang="en-US" sz="2400" dirty="0"/>
              <a:t>は、群集の狡猾さ、だらしなさ、情緒不安定、 </a:t>
            </a:r>
            <a:r>
              <a:rPr lang="ja-JP" altLang="en-US" sz="2400" dirty="0" smtClean="0"/>
              <a:t>彼らの理解力</a:t>
            </a:r>
            <a:r>
              <a:rPr lang="ja-JP" altLang="en-US" sz="2400" dirty="0"/>
              <a:t>の欠如を考慮に入れ</a:t>
            </a:r>
            <a:r>
              <a:rPr lang="ja-JP" altLang="en-US" sz="2400" dirty="0" smtClean="0"/>
              <a:t>、彼ら自身</a:t>
            </a:r>
            <a:r>
              <a:rPr lang="ja-JP" altLang="en-US" sz="2400" dirty="0"/>
              <a:t>の生活状況</a:t>
            </a:r>
            <a:r>
              <a:rPr lang="ja-JP" altLang="en-US" sz="2400" dirty="0" smtClean="0"/>
              <a:t>、或は彼ら自身の福利</a:t>
            </a:r>
            <a:r>
              <a:rPr lang="ja-JP" altLang="en-US" sz="2400" dirty="0"/>
              <a:t>を顧慮する必要がある</a:t>
            </a:r>
            <a:r>
              <a:rPr lang="ja-JP" altLang="en-US" sz="2400" dirty="0" smtClean="0"/>
              <a:t>。</a:t>
            </a:r>
            <a:endParaRPr lang="en-US" altLang="ja-JP" sz="2400" dirty="0" smtClean="0"/>
          </a:p>
          <a:p>
            <a:pPr marL="0" indent="0">
              <a:buNone/>
            </a:pPr>
            <a:r>
              <a:rPr lang="ja-JP" altLang="en-US" sz="2400" dirty="0" smtClean="0"/>
              <a:t>群集</a:t>
            </a:r>
            <a:r>
              <a:rPr lang="ja-JP" altLang="en-US" sz="2400" dirty="0"/>
              <a:t>の力は、盲目的であり、愚かしく、何かからの</a:t>
            </a:r>
            <a:r>
              <a:rPr lang="ja-JP" altLang="en-US" sz="2400" dirty="0" smtClean="0"/>
              <a:t>暗示に</a:t>
            </a:r>
            <a:r>
              <a:rPr lang="ja-JP" altLang="en-US" sz="2400" dirty="0"/>
              <a:t>かけられるが</a:t>
            </a:r>
            <a:r>
              <a:rPr lang="ja-JP" altLang="en-US" sz="2400" dirty="0" err="1"/>
              <a:t>ままに</a:t>
            </a:r>
            <a:r>
              <a:rPr lang="ja-JP" altLang="en-US" sz="2400" dirty="0"/>
              <a:t>動き、道理をわきまえないということを理解しなければ</a:t>
            </a:r>
            <a:r>
              <a:rPr lang="ja-JP" altLang="en-US" sz="2400" dirty="0" smtClean="0"/>
              <a:t>ならない。</a:t>
            </a:r>
            <a:endParaRPr lang="en-US" altLang="ja-JP" sz="2400" dirty="0" smtClean="0"/>
          </a:p>
          <a:p>
            <a:pPr marL="0" indent="0">
              <a:buNone/>
            </a:pPr>
            <a:r>
              <a:rPr lang="ja-JP" altLang="en-US" sz="2400" dirty="0" smtClean="0"/>
              <a:t>盲人</a:t>
            </a:r>
            <a:r>
              <a:rPr lang="ja-JP" altLang="en-US" sz="2400" dirty="0"/>
              <a:t>が盲人を導けば奈落に落ちこむのは必然である</a:t>
            </a:r>
            <a:r>
              <a:rPr lang="ja-JP" altLang="en-US" sz="2400" dirty="0" smtClean="0"/>
              <a:t>。</a:t>
            </a:r>
            <a:endParaRPr lang="en-US" altLang="ja-JP" sz="2400" dirty="0" smtClean="0"/>
          </a:p>
          <a:p>
            <a:pPr marL="0" indent="0">
              <a:buNone/>
            </a:pPr>
            <a:r>
              <a:rPr lang="ja-JP" altLang="en-US" sz="2400" dirty="0" smtClean="0"/>
              <a:t>群集</a:t>
            </a:r>
            <a:r>
              <a:rPr lang="ja-JP" altLang="en-US" sz="2400" dirty="0"/>
              <a:t>の何人かが天才的な</a:t>
            </a:r>
            <a:r>
              <a:rPr lang="ja-JP" altLang="en-US" sz="2400" dirty="0" smtClean="0"/>
              <a:t>賢者</a:t>
            </a:r>
            <a:r>
              <a:rPr lang="ja-JP" altLang="en-US" sz="2400" dirty="0"/>
              <a:t>であったとしても成上がり者であり、政治を理解</a:t>
            </a:r>
            <a:r>
              <a:rPr lang="ja-JP" altLang="en-US" sz="2400" dirty="0" smtClean="0"/>
              <a:t>する事は出来ず、</a:t>
            </a:r>
            <a:r>
              <a:rPr lang="ja-JP" altLang="en-US" sz="2400" dirty="0"/>
              <a:t>指導者と</a:t>
            </a:r>
            <a:r>
              <a:rPr lang="ja-JP" altLang="en-US" sz="2400" dirty="0" smtClean="0"/>
              <a:t>して前</a:t>
            </a:r>
            <a:r>
              <a:rPr lang="ja-JP" altLang="en-US" sz="2400" dirty="0"/>
              <a:t>を進めば全国民を滅亡の淵に</a:t>
            </a:r>
            <a:r>
              <a:rPr lang="ja-JP" altLang="en-US" sz="2400" dirty="0" smtClean="0"/>
              <a:t>落とし込むの</a:t>
            </a:r>
            <a:r>
              <a:rPr lang="ja-JP" altLang="en-US" sz="2400" dirty="0"/>
              <a:t>は必然である</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1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357665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6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・群集</a:t>
            </a:r>
            <a:r>
              <a:rPr lang="ja-JP" altLang="en-US" sz="2400" dirty="0">
                <a:solidFill>
                  <a:srgbClr val="FF0000"/>
                </a:solidFill>
              </a:rPr>
              <a:t>の解決というものは偶然の結果か表向きの多数決によるものである</a:t>
            </a:r>
          </a:p>
          <a:p>
            <a:pPr marL="0" indent="0">
              <a:buNone/>
            </a:pPr>
            <a:r>
              <a:rPr lang="ja-JP" altLang="en-US" sz="2400" dirty="0"/>
              <a:t>  群衆の解決というのはどれも偶然の結果か、表向きの多数決によるものであり、</a:t>
            </a:r>
            <a:r>
              <a:rPr lang="ja-JP" altLang="en-US" sz="2400" dirty="0" smtClean="0"/>
              <a:t>政治</a:t>
            </a:r>
            <a:r>
              <a:rPr lang="ja-JP" altLang="en-US" sz="2400" dirty="0"/>
              <a:t>の裏を知らずに管理の中にアナーキーの種子を蒔くという奇妙な解決を出航させる。 </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951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・人民</a:t>
            </a:r>
            <a:r>
              <a:rPr lang="ja-JP" altLang="en-US" sz="2400" dirty="0">
                <a:solidFill>
                  <a:srgbClr val="FF0000"/>
                </a:solidFill>
              </a:rPr>
              <a:t>の政治は自滅するのが関の山である</a:t>
            </a:r>
          </a:p>
          <a:p>
            <a:pPr marL="0" indent="0">
              <a:buNone/>
            </a:pPr>
            <a:r>
              <a:rPr lang="ja-JP" altLang="en-US" sz="2400" dirty="0"/>
              <a:t>  人民が人民に任せれば</a:t>
            </a:r>
            <a:r>
              <a:rPr lang="ja-JP" altLang="en-US" sz="2400" dirty="0" smtClean="0"/>
              <a:t>、即ち人民</a:t>
            </a:r>
            <a:r>
              <a:rPr lang="ja-JP" altLang="en-US" sz="2400" dirty="0"/>
              <a:t>の中から出た成上り者に任せれば、権力と</a:t>
            </a:r>
            <a:r>
              <a:rPr lang="ja-JP" altLang="en-US" sz="2400" dirty="0" smtClean="0"/>
              <a:t>名誉</a:t>
            </a:r>
            <a:r>
              <a:rPr lang="ja-JP" altLang="en-US" sz="2400" dirty="0"/>
              <a:t>を</a:t>
            </a:r>
            <a:r>
              <a:rPr lang="ja-JP" altLang="en-US" sz="2400" dirty="0" smtClean="0"/>
              <a:t>追う余り、党派間</a:t>
            </a:r>
            <a:r>
              <a:rPr lang="ja-JP" altLang="en-US" sz="2400" dirty="0"/>
              <a:t>の軋轢とそこから生ずる無秩序状態に自滅するのが関の山</a:t>
            </a:r>
            <a:r>
              <a:rPr lang="ja-JP" altLang="en-US" sz="2400" dirty="0" smtClean="0"/>
              <a:t>である。</a:t>
            </a:r>
            <a:endParaRPr lang="en-US" altLang="ja-JP" sz="2400" dirty="0" smtClean="0"/>
          </a:p>
          <a:p>
            <a:pPr marL="0" indent="0">
              <a:buNone/>
            </a:pPr>
            <a:r>
              <a:rPr lang="ja-JP" altLang="en-US" sz="2400" dirty="0" smtClean="0"/>
              <a:t>人民</a:t>
            </a:r>
            <a:r>
              <a:rPr lang="ja-JP" altLang="en-US" sz="2400" dirty="0"/>
              <a:t>群集</a:t>
            </a:r>
            <a:r>
              <a:rPr lang="ja-JP" altLang="en-US" sz="2400" dirty="0" smtClean="0"/>
              <a:t>が穏やかに、</a:t>
            </a:r>
            <a:r>
              <a:rPr lang="ja-JP" altLang="en-US" sz="2400" dirty="0"/>
              <a:t>つまらぬ嫉妬を交えた非難を言いたてずに、個々人の関 心</a:t>
            </a:r>
            <a:r>
              <a:rPr lang="ja-JP" altLang="en-US" sz="2400" dirty="0" smtClean="0"/>
              <a:t>を</a:t>
            </a:r>
            <a:r>
              <a:rPr lang="ja-JP" altLang="en-US" sz="2400" dirty="0" err="1" smtClean="0"/>
              <a:t>ごちゃ</a:t>
            </a:r>
            <a:r>
              <a:rPr lang="ja-JP" altLang="en-US" sz="2400" dirty="0" smtClean="0"/>
              <a:t>混ぜに</a:t>
            </a:r>
            <a:r>
              <a:rPr lang="ja-JP" altLang="en-US" sz="2400" dirty="0"/>
              <a:t>している国の諸問題を処理</a:t>
            </a:r>
            <a:r>
              <a:rPr lang="ja-JP" altLang="en-US" sz="2400" dirty="0" smtClean="0"/>
              <a:t>する事が</a:t>
            </a:r>
            <a:r>
              <a:rPr lang="ja-JP" altLang="en-US" sz="2400" dirty="0"/>
              <a:t>可能だろうか</a:t>
            </a:r>
            <a:r>
              <a:rPr lang="ja-JP" altLang="en-US" sz="2400" dirty="0" smtClean="0"/>
              <a:t>？</a:t>
            </a:r>
            <a:endParaRPr lang="en-US" altLang="ja-JP" sz="2400" dirty="0" smtClean="0"/>
          </a:p>
          <a:p>
            <a:pPr marL="0" indent="0">
              <a:buNone/>
            </a:pPr>
            <a:r>
              <a:rPr lang="ja-JP" altLang="en-US" sz="2400" dirty="0" smtClean="0"/>
              <a:t>外敵</a:t>
            </a:r>
            <a:r>
              <a:rPr lang="ja-JP" altLang="en-US" sz="2400" dirty="0"/>
              <a:t>に</a:t>
            </a:r>
            <a:r>
              <a:rPr lang="ja-JP" altLang="en-US" sz="2400" dirty="0" smtClean="0"/>
              <a:t>対して</a:t>
            </a:r>
            <a:r>
              <a:rPr lang="ja-JP" altLang="en-US" sz="2400" dirty="0"/>
              <a:t>自分自身を守ることが可能だろうか</a:t>
            </a:r>
            <a:r>
              <a:rPr lang="ja-JP" altLang="en-US" sz="2400" dirty="0" smtClean="0"/>
              <a:t>？</a:t>
            </a:r>
            <a:endParaRPr lang="en-US" altLang="ja-JP" sz="2400" dirty="0" smtClean="0"/>
          </a:p>
          <a:p>
            <a:pPr marL="0" indent="0">
              <a:buNone/>
            </a:pPr>
            <a:r>
              <a:rPr lang="ja-JP" altLang="en-US" sz="2400" dirty="0" smtClean="0"/>
              <a:t>それ</a:t>
            </a:r>
            <a:r>
              <a:rPr lang="ja-JP" altLang="en-US" sz="2400" dirty="0"/>
              <a:t>は考えられない</a:t>
            </a:r>
            <a:r>
              <a:rPr lang="ja-JP" altLang="en-US" sz="2400" dirty="0" smtClean="0"/>
              <a:t>。</a:t>
            </a:r>
            <a:endParaRPr lang="en-US" altLang="ja-JP" sz="2400" dirty="0" smtClean="0"/>
          </a:p>
          <a:p>
            <a:pPr marL="0" indent="0">
              <a:buNone/>
            </a:pPr>
            <a:r>
              <a:rPr lang="ja-JP" altLang="en-US" sz="2400" dirty="0" smtClean="0"/>
              <a:t>群集</a:t>
            </a:r>
            <a:r>
              <a:rPr lang="ja-JP" altLang="en-US" sz="2400" dirty="0"/>
              <a:t>の頭数と同じ</a:t>
            </a:r>
            <a:r>
              <a:rPr lang="ja-JP" altLang="en-US" sz="2400" dirty="0" smtClean="0"/>
              <a:t>だけ</a:t>
            </a:r>
            <a:r>
              <a:rPr lang="ja-JP" altLang="en-US" sz="2400" dirty="0"/>
              <a:t>バラバラになった計画が、一切の同質性を失って理解を絶し、実行不能となるから である</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1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6265" y="6248400"/>
            <a:ext cx="609600" cy="609600"/>
          </a:xfrm>
          <a:prstGeom prst="rect">
            <a:avLst/>
          </a:prstGeom>
        </p:spPr>
      </p:pic>
    </p:spTree>
    <p:extLst>
      <p:ext uri="{BB962C8B-B14F-4D97-AF65-F5344CB8AC3E}">
        <p14:creationId xmlns:p14="http://schemas.microsoft.com/office/powerpoint/2010/main" val="261691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4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・政治</a:t>
            </a:r>
            <a:r>
              <a:rPr lang="ja-JP" altLang="en-US" sz="2400" dirty="0">
                <a:solidFill>
                  <a:srgbClr val="FF0000"/>
                </a:solidFill>
              </a:rPr>
              <a:t>の奥義を授けられた者</a:t>
            </a:r>
            <a:r>
              <a:rPr lang="ja-JP" altLang="en-US" sz="2400" dirty="0" smtClean="0">
                <a:solidFill>
                  <a:srgbClr val="FF0000"/>
                </a:solidFill>
              </a:rPr>
              <a:t>で無ければ政治は出来ない</a:t>
            </a:r>
            <a:endParaRPr lang="ja-JP" altLang="en-US" sz="2400" dirty="0">
              <a:solidFill>
                <a:srgbClr val="FF0000"/>
              </a:solidFill>
            </a:endParaRPr>
          </a:p>
          <a:p>
            <a:pPr marL="0" indent="0">
              <a:buNone/>
            </a:pPr>
            <a:r>
              <a:rPr lang="ja-JP" altLang="en-US" sz="2400" dirty="0"/>
              <a:t>  群集が盲目で</a:t>
            </a:r>
            <a:r>
              <a:rPr lang="ja-JP" altLang="en-US" sz="2400" dirty="0" smtClean="0"/>
              <a:t>ある事、</a:t>
            </a:r>
            <a:r>
              <a:rPr lang="ja-JP" altLang="en-US" sz="2400" dirty="0"/>
              <a:t>支配を</a:t>
            </a:r>
            <a:r>
              <a:rPr lang="ja-JP" altLang="en-US" sz="2400" dirty="0" smtClean="0"/>
              <a:t>頼む為に</a:t>
            </a:r>
            <a:r>
              <a:rPr lang="ja-JP" altLang="en-US" sz="2400" dirty="0"/>
              <a:t>その中から選挙された成り上がり者は、 政治に関しては群集と全く同じく盲人で</a:t>
            </a:r>
            <a:r>
              <a:rPr lang="ja-JP" altLang="en-US" sz="2400" dirty="0" smtClean="0"/>
              <a:t>ある事、</a:t>
            </a:r>
            <a:r>
              <a:rPr lang="ja-JP" altLang="en-US" sz="2400" dirty="0"/>
              <a:t>政治の奥義を授けられたる者は</a:t>
            </a:r>
            <a:r>
              <a:rPr lang="ja-JP" altLang="en-US" sz="2400" dirty="0" smtClean="0"/>
              <a:t>多少</a:t>
            </a:r>
            <a:r>
              <a:rPr lang="ja-JP" altLang="en-US" sz="2400" dirty="0"/>
              <a:t>愚かであっても統治</a:t>
            </a:r>
            <a:r>
              <a:rPr lang="ja-JP" altLang="en-US" sz="2400" dirty="0" smtClean="0"/>
              <a:t>が出来るが、</a:t>
            </a:r>
            <a:r>
              <a:rPr lang="ja-JP" altLang="en-US" sz="2400" dirty="0"/>
              <a:t>反面、大天才であったとしても奥義を</a:t>
            </a:r>
            <a:r>
              <a:rPr lang="ja-JP" altLang="en-US" sz="2400" dirty="0" smtClean="0"/>
              <a:t>授けられない者</a:t>
            </a:r>
            <a:r>
              <a:rPr lang="ja-JP" altLang="en-US" sz="2400" dirty="0"/>
              <a:t>は政治に関しては無知蒙昧で</a:t>
            </a:r>
            <a:r>
              <a:rPr lang="ja-JP" altLang="en-US" sz="2400" dirty="0" smtClean="0"/>
              <a:t>ある事を</a:t>
            </a:r>
            <a:r>
              <a:rPr lang="ja-JP" altLang="en-US" sz="2400" dirty="0"/>
              <a:t>、決して考えようとはしなかった・</a:t>
            </a:r>
            <a:r>
              <a:rPr lang="ja-JP" altLang="en-US" sz="2400" dirty="0" smtClean="0"/>
              <a:t>・</a:t>
            </a:r>
            <a:endParaRPr lang="en-US" altLang="ja-JP" sz="2400" dirty="0" smtClean="0"/>
          </a:p>
          <a:p>
            <a:pPr marL="0" indent="0">
              <a:buNone/>
            </a:pPr>
            <a:r>
              <a:rPr lang="ja-JP" altLang="en-US" sz="2400" dirty="0" smtClean="0"/>
              <a:t>これらの事を</a:t>
            </a:r>
            <a:r>
              <a:rPr lang="ja-JP" altLang="en-US" sz="2400" dirty="0"/>
              <a:t>、ゴイムは</a:t>
            </a:r>
            <a:r>
              <a:rPr lang="ja-JP" altLang="en-US" sz="2400" dirty="0" smtClean="0"/>
              <a:t>一切顧みなかった。</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1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14215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・絶対的な独裁無しには文明の存在はありえない</a:t>
            </a:r>
          </a:p>
          <a:p>
            <a:pPr marL="0" indent="0">
              <a:buNone/>
            </a:pPr>
            <a:r>
              <a:rPr lang="ja-JP" altLang="en-US" sz="2400" dirty="0" smtClean="0"/>
              <a:t>  全体を適切に国家の幾つかの部分に割り当てるといった風に、大規模かつ明確な諸計画を念入りに練れるのは独裁支配者だけである。</a:t>
            </a:r>
            <a:endParaRPr lang="en-US" altLang="ja-JP" sz="2400" dirty="0" smtClean="0"/>
          </a:p>
          <a:p>
            <a:pPr marL="0" indent="0">
              <a:buNone/>
            </a:pPr>
            <a:r>
              <a:rPr lang="ja-JP" altLang="en-US" sz="2400" dirty="0" smtClean="0"/>
              <a:t>この事から、どんな国でも 申し分ない統治形態は、一人の責任ある人間の手に全機能を集中したものであるという明白な結論が得られる。</a:t>
            </a:r>
            <a:endParaRPr lang="en-US" altLang="ja-JP" sz="2400" dirty="0" smtClean="0"/>
          </a:p>
          <a:p>
            <a:pPr marL="0" indent="0">
              <a:buNone/>
            </a:pPr>
            <a:r>
              <a:rPr lang="ja-JP" altLang="en-US" sz="2400" dirty="0" smtClean="0"/>
              <a:t>絶対的な独裁なしには、その人が誰であろうとも、群集に よってでは無く彼らを指導する事によって遂行される文明の存在はありえない。</a:t>
            </a:r>
            <a:endParaRPr kumimoji="1" lang="ja-JP" altLang="en-US" sz="2400" dirty="0"/>
          </a:p>
        </p:txBody>
      </p:sp>
      <p:pic>
        <p:nvPicPr>
          <p:cNvPr id="4" name="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0474" y="6248400"/>
            <a:ext cx="609600" cy="609600"/>
          </a:xfrm>
          <a:prstGeom prst="rect">
            <a:avLst/>
          </a:prstGeom>
        </p:spPr>
      </p:pic>
    </p:spTree>
    <p:extLst>
      <p:ext uri="{BB962C8B-B14F-4D97-AF65-F5344CB8AC3E}">
        <p14:creationId xmlns:p14="http://schemas.microsoft.com/office/powerpoint/2010/main" val="230303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3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・政治上</a:t>
            </a:r>
            <a:r>
              <a:rPr lang="ja-JP" altLang="en-US" sz="2400" dirty="0">
                <a:solidFill>
                  <a:srgbClr val="FF0000"/>
                </a:solidFill>
              </a:rPr>
              <a:t>で成功を収める根本原則は企図を秘匿するにある</a:t>
            </a:r>
          </a:p>
          <a:p>
            <a:pPr marL="0" indent="0">
              <a:buNone/>
            </a:pPr>
            <a:r>
              <a:rPr lang="ja-JP" altLang="en-US" sz="2400" dirty="0"/>
              <a:t>  政治上で成功を収める根本原則は、企図を秘匿するにある。外交官は言行一致</a:t>
            </a:r>
            <a:r>
              <a:rPr lang="ja-JP" altLang="en-US" sz="2400" dirty="0" smtClean="0"/>
              <a:t>しては</a:t>
            </a:r>
            <a:r>
              <a:rPr lang="ja-JP" altLang="en-US" sz="2400" dirty="0"/>
              <a:t>ならないのである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七＞</a:t>
            </a:r>
            <a:endParaRPr kumimoji="1" lang="ja-JP" altLang="en-US" sz="2400" dirty="0"/>
          </a:p>
        </p:txBody>
      </p:sp>
      <p:pic>
        <p:nvPicPr>
          <p:cNvPr id="4" name="1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7050"/>
            <a:ext cx="609600" cy="609600"/>
          </a:xfrm>
          <a:prstGeom prst="rect">
            <a:avLst/>
          </a:prstGeom>
        </p:spPr>
      </p:pic>
    </p:spTree>
    <p:extLst>
      <p:ext uri="{BB962C8B-B14F-4D97-AF65-F5344CB8AC3E}">
        <p14:creationId xmlns:p14="http://schemas.microsoft.com/office/powerpoint/2010/main" val="2607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・系</a:t>
            </a:r>
            <a:r>
              <a:rPr lang="ja-JP" altLang="en-US" sz="2400" dirty="0">
                <a:solidFill>
                  <a:srgbClr val="FF0000"/>
                </a:solidFill>
              </a:rPr>
              <a:t>図上の貴族に代えるに金力の貴族を樹立した</a:t>
            </a:r>
          </a:p>
          <a:p>
            <a:pPr marL="0" indent="0">
              <a:buNone/>
            </a:pPr>
            <a:r>
              <a:rPr lang="ja-JP" altLang="en-US" sz="2400" dirty="0"/>
              <a:t>  唯一、人民と国とを守るこの階級［貴族］は</a:t>
            </a:r>
            <a:r>
              <a:rPr lang="ja-JP" altLang="en-US" sz="2400" dirty="0" smtClean="0"/>
              <a:t>、我々に敵対</a:t>
            </a:r>
            <a:r>
              <a:rPr lang="ja-JP" altLang="en-US" sz="2400" dirty="0"/>
              <a:t>したのである</a:t>
            </a:r>
            <a:r>
              <a:rPr lang="ja-JP" altLang="en-US" sz="2400" dirty="0" smtClean="0"/>
              <a:t>。</a:t>
            </a:r>
            <a:endParaRPr lang="en-US" altLang="ja-JP" sz="2400" dirty="0" smtClean="0"/>
          </a:p>
          <a:p>
            <a:pPr marL="0" indent="0">
              <a:buNone/>
            </a:pPr>
            <a:r>
              <a:rPr lang="ja-JP" altLang="en-US" sz="2400" dirty="0" smtClean="0"/>
              <a:t>ゴイム</a:t>
            </a:r>
            <a:r>
              <a:rPr lang="ja-JP" altLang="en-US" sz="2400" dirty="0"/>
              <a:t>の血統的な、系図上の貴族階級を滅亡させた所に</a:t>
            </a:r>
            <a:r>
              <a:rPr lang="ja-JP" altLang="en-US" sz="2400" dirty="0" smtClean="0"/>
              <a:t>、我々は、金力</a:t>
            </a:r>
            <a:r>
              <a:rPr lang="ja-JP" altLang="en-US" sz="2400" dirty="0"/>
              <a:t>の貴族が主導 する</a:t>
            </a:r>
            <a:r>
              <a:rPr lang="ja-JP" altLang="en-US" sz="2400" dirty="0" smtClean="0"/>
              <a:t>、我らの教育</a:t>
            </a:r>
            <a:r>
              <a:rPr lang="ja-JP" altLang="en-US" sz="2400" dirty="0"/>
              <a:t>を受けた階級を貴族として樹立した</a:t>
            </a:r>
            <a:r>
              <a:rPr lang="ja-JP" altLang="en-US" sz="2400" dirty="0" smtClean="0"/>
              <a:t>。</a:t>
            </a:r>
            <a:endParaRPr lang="en-US" altLang="ja-JP" sz="2400" dirty="0" smtClean="0"/>
          </a:p>
          <a:p>
            <a:pPr marL="0" indent="0">
              <a:buNone/>
            </a:pPr>
            <a:r>
              <a:rPr lang="ja-JP" altLang="en-US" sz="2400" dirty="0" smtClean="0"/>
              <a:t>我々はこの</a:t>
            </a:r>
            <a:r>
              <a:rPr lang="ja-JP" altLang="en-US" sz="2400" dirty="0"/>
              <a:t>貴族政治</a:t>
            </a:r>
            <a:r>
              <a:rPr lang="ja-JP" altLang="en-US" sz="2400" dirty="0" smtClean="0"/>
              <a:t>の特徴</a:t>
            </a:r>
            <a:r>
              <a:rPr lang="ja-JP" altLang="en-US" sz="2400" dirty="0"/>
              <a:t>を</a:t>
            </a:r>
            <a:r>
              <a:rPr lang="ja-JP" altLang="en-US" sz="2400" dirty="0" smtClean="0"/>
              <a:t>、我々自身</a:t>
            </a:r>
            <a:r>
              <a:rPr lang="ja-JP" altLang="en-US" sz="2400" dirty="0"/>
              <a:t>のものである富と</a:t>
            </a:r>
            <a:r>
              <a:rPr lang="ja-JP" altLang="en-US" sz="2400" dirty="0" smtClean="0"/>
              <a:t>、我らが学識</a:t>
            </a:r>
            <a:r>
              <a:rPr lang="ja-JP" altLang="en-US" sz="2400" dirty="0"/>
              <a:t>ある長老たちが備蓄した</a:t>
            </a:r>
            <a:r>
              <a:rPr lang="ja-JP" altLang="en-US" sz="2400" dirty="0" smtClean="0"/>
              <a:t>知識と</a:t>
            </a:r>
            <a:r>
              <a:rPr lang="ja-JP" altLang="en-US" sz="2400" dirty="0"/>
              <a:t>によって確立した</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1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17775" y="6271988"/>
            <a:ext cx="609600" cy="609600"/>
          </a:xfrm>
          <a:prstGeom prst="rect">
            <a:avLst/>
          </a:prstGeom>
        </p:spPr>
      </p:pic>
    </p:spTree>
    <p:extLst>
      <p:ext uri="{BB962C8B-B14F-4D97-AF65-F5344CB8AC3E}">
        <p14:creationId xmlns:p14="http://schemas.microsoft.com/office/powerpoint/2010/main" val="93867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・ゴイム</a:t>
            </a:r>
            <a:r>
              <a:rPr lang="ja-JP" altLang="en-US" sz="2400" dirty="0">
                <a:solidFill>
                  <a:srgbClr val="FF0000"/>
                </a:solidFill>
              </a:rPr>
              <a:t>の王と群集の間には防波堤が設けてある</a:t>
            </a:r>
          </a:p>
          <a:p>
            <a:pPr marL="0" indent="0">
              <a:buNone/>
            </a:pPr>
            <a:r>
              <a:rPr lang="ja-JP" altLang="en-US" sz="2400" dirty="0"/>
              <a:t>  </a:t>
            </a:r>
            <a:r>
              <a:rPr lang="ja-JP" altLang="en-US" sz="2400" dirty="0" smtClean="0"/>
              <a:t>我々にはゴイム</a:t>
            </a:r>
            <a:r>
              <a:rPr lang="ja-JP" altLang="en-US" sz="2400" dirty="0"/>
              <a:t>の王たち</a:t>
            </a:r>
            <a:r>
              <a:rPr lang="ja-JP" altLang="en-US" sz="2400" dirty="0" smtClean="0"/>
              <a:t>の内の「</a:t>
            </a:r>
            <a:r>
              <a:rPr lang="ja-JP" altLang="en-US" sz="2400" dirty="0"/>
              <a:t>利口な」勢力がゴイム群集の「盲目的な」 力と連合しはしないかという懸念があったが、そのような可能性に対する打つべき</a:t>
            </a:r>
            <a:r>
              <a:rPr lang="ja-JP" altLang="en-US" sz="2400" dirty="0" smtClean="0"/>
              <a:t>手は全て打った。</a:t>
            </a:r>
            <a:endParaRPr lang="en-US" altLang="ja-JP" sz="2400" dirty="0" smtClean="0"/>
          </a:p>
          <a:p>
            <a:pPr marL="0" indent="0">
              <a:buNone/>
            </a:pPr>
            <a:r>
              <a:rPr lang="ja-JP" altLang="en-US" sz="2400" dirty="0" smtClean="0"/>
              <a:t>両者</a:t>
            </a:r>
            <a:r>
              <a:rPr lang="ja-JP" altLang="en-US" sz="2400" dirty="0"/>
              <a:t>の間でお互いに恐怖の念を抱かせるという防波堤を設けたの</a:t>
            </a:r>
            <a:r>
              <a:rPr lang="ja-JP" altLang="en-US" sz="2400" dirty="0" smtClean="0"/>
              <a:t>である。</a:t>
            </a:r>
            <a:endParaRPr lang="en-US" altLang="ja-JP" sz="2400" dirty="0" smtClean="0"/>
          </a:p>
          <a:p>
            <a:pPr marL="0" indent="0">
              <a:buNone/>
            </a:pPr>
            <a:r>
              <a:rPr lang="ja-JP" altLang="en-US" sz="2400" dirty="0" smtClean="0"/>
              <a:t>この様にして</a:t>
            </a:r>
            <a:r>
              <a:rPr lang="ja-JP" altLang="en-US" sz="2400" dirty="0"/>
              <a:t>おけば、人民の盲目勢力は</a:t>
            </a:r>
            <a:r>
              <a:rPr lang="ja-JP" altLang="en-US" sz="2400" dirty="0" smtClean="0"/>
              <a:t>相変らず我々を</a:t>
            </a:r>
            <a:r>
              <a:rPr lang="ja-JP" altLang="en-US" sz="2400" dirty="0"/>
              <a:t>支持し続け</a:t>
            </a:r>
            <a:r>
              <a:rPr lang="ja-JP" altLang="en-US" sz="2400" dirty="0" smtClean="0"/>
              <a:t>、我々のみが彼らに指導者</a:t>
            </a:r>
            <a:r>
              <a:rPr lang="ja-JP" altLang="en-US" sz="2400" dirty="0"/>
              <a:t>を与え</a:t>
            </a:r>
            <a:r>
              <a:rPr lang="ja-JP" altLang="en-US" sz="2400" dirty="0" smtClean="0"/>
              <a:t>、勿論、彼らを我らが目指す</a:t>
            </a:r>
            <a:r>
              <a:rPr lang="ja-JP" altLang="en-US" sz="2400" dirty="0"/>
              <a:t>目標へと引 っ張って行くのである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九＞</a:t>
            </a:r>
            <a:endParaRPr kumimoji="1" lang="ja-JP" altLang="en-US" sz="2400" dirty="0"/>
          </a:p>
        </p:txBody>
      </p:sp>
      <p:pic>
        <p:nvPicPr>
          <p:cNvPr id="4" name="1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80301"/>
            <a:ext cx="609600" cy="609600"/>
          </a:xfrm>
          <a:prstGeom prst="rect">
            <a:avLst/>
          </a:prstGeom>
        </p:spPr>
      </p:pic>
    </p:spTree>
    <p:extLst>
      <p:ext uri="{BB962C8B-B14F-4D97-AF65-F5344CB8AC3E}">
        <p14:creationId xmlns:p14="http://schemas.microsoft.com/office/powerpoint/2010/main" val="74682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2856"/>
            <a:ext cx="9144000" cy="1470025"/>
          </a:xfrm>
        </p:spPr>
        <p:txBody>
          <a:bodyPr anchor="b"/>
          <a:lstStyle/>
          <a:p>
            <a:r>
              <a:rPr kumimoji="1" lang="ja-JP" altLang="en-US" dirty="0" smtClean="0"/>
              <a:t>静かなる戦争の為の沈黙の兵器</a:t>
            </a:r>
            <a:endParaRPr kumimoji="1" lang="ja-JP" altLang="en-US" dirty="0"/>
          </a:p>
        </p:txBody>
      </p:sp>
      <p:sp>
        <p:nvSpPr>
          <p:cNvPr id="3" name="サブタイトル 2"/>
          <p:cNvSpPr>
            <a:spLocks noGrp="1"/>
          </p:cNvSpPr>
          <p:nvPr>
            <p:ph type="subTitle" idx="1"/>
          </p:nvPr>
        </p:nvSpPr>
        <p:spPr/>
        <p:txBody>
          <a:bodyPr anchor="ctr">
            <a:normAutofit/>
          </a:bodyPr>
          <a:lstStyle/>
          <a:p>
            <a:r>
              <a:rPr lang="ja-JP" altLang="en-US" sz="2400" dirty="0"/>
              <a:t>９</a:t>
            </a:r>
            <a:r>
              <a:rPr kumimoji="1" lang="ja-JP" altLang="en-US" sz="2400" dirty="0" smtClean="0"/>
              <a:t>）力と偽善</a:t>
            </a:r>
            <a:endParaRPr kumimoji="1" lang="ja-JP" altLang="en-US" sz="2400" dirty="0"/>
          </a:p>
        </p:txBody>
      </p:sp>
      <p:sp>
        <p:nvSpPr>
          <p:cNvPr id="4" name="テキスト ボックス 3"/>
          <p:cNvSpPr txBox="1"/>
          <p:nvPr/>
        </p:nvSpPr>
        <p:spPr>
          <a:xfrm>
            <a:off x="8113590" y="6596390"/>
            <a:ext cx="1031051" cy="261610"/>
          </a:xfrm>
          <a:prstGeom prst="rect">
            <a:avLst/>
          </a:prstGeom>
          <a:noFill/>
        </p:spPr>
        <p:txBody>
          <a:bodyPr wrap="none" rtlCol="0">
            <a:spAutoFit/>
          </a:bodyPr>
          <a:lstStyle/>
          <a:p>
            <a:r>
              <a:rPr kumimoji="1" lang="ja-JP" altLang="en-US" sz="1100" dirty="0" smtClean="0"/>
              <a:t>全５４ページ</a:t>
            </a:r>
            <a:endParaRPr kumimoji="1" lang="ja-JP" altLang="en-US" sz="1100" dirty="0"/>
          </a:p>
        </p:txBody>
      </p:sp>
      <p:pic>
        <p:nvPicPr>
          <p:cNvPr id="5" name="はじめ.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6265" y="5986790"/>
            <a:ext cx="609600" cy="609600"/>
          </a:xfrm>
          <a:prstGeom prst="rect">
            <a:avLst/>
          </a:prstGeom>
        </p:spPr>
      </p:pic>
    </p:spTree>
    <p:extLst>
      <p:ext uri="{BB962C8B-B14F-4D97-AF65-F5344CB8AC3E}">
        <p14:creationId xmlns:p14="http://schemas.microsoft.com/office/powerpoint/2010/main" val="427149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a:t>
            </a:r>
            <a:r>
              <a:rPr lang="ja-JP" altLang="en-US" sz="2400" dirty="0">
                <a:solidFill>
                  <a:srgbClr val="FF0000"/>
                </a:solidFill>
              </a:rPr>
              <a:t>誘導によって人民は貴族階級を全滅させた</a:t>
            </a:r>
          </a:p>
          <a:p>
            <a:pPr marL="0" indent="0">
              <a:buNone/>
            </a:pPr>
            <a:r>
              <a:rPr lang="ja-JP" altLang="en-US" sz="2400" dirty="0"/>
              <a:t>  </a:t>
            </a:r>
            <a:r>
              <a:rPr lang="ja-JP" altLang="en-US" sz="2400" dirty="0" smtClean="0"/>
              <a:t>我々の誘導</a:t>
            </a:r>
            <a:r>
              <a:rPr lang="ja-JP" altLang="en-US" sz="2400" dirty="0"/>
              <a:t>によって人民は、貴族階級を全滅させてしまった。人民の福利と密 接に結びついた貴族自身の利益</a:t>
            </a:r>
            <a:r>
              <a:rPr lang="ja-JP" altLang="en-US" sz="2400" dirty="0" smtClean="0"/>
              <a:t>の為に</a:t>
            </a:r>
            <a:r>
              <a:rPr lang="ja-JP" altLang="en-US" sz="2400" dirty="0"/>
              <a:t>、貴族階級は人民の唯一の保護</a:t>
            </a:r>
            <a:r>
              <a:rPr lang="ja-JP" altLang="en-US" sz="2400" dirty="0" smtClean="0"/>
              <a:t>者であり、養い親</a:t>
            </a:r>
            <a:r>
              <a:rPr lang="ja-JP" altLang="en-US" sz="2400" dirty="0"/>
              <a:t>であった</a:t>
            </a:r>
            <a:r>
              <a:rPr lang="ja-JP" altLang="en-US" sz="2400" dirty="0" smtClean="0"/>
              <a:t>。</a:t>
            </a:r>
            <a:endParaRPr lang="en-US" altLang="ja-JP" sz="2400" dirty="0" smtClean="0"/>
          </a:p>
          <a:p>
            <a:pPr marL="0" indent="0">
              <a:buNone/>
            </a:pPr>
            <a:r>
              <a:rPr lang="ja-JP" altLang="en-US" sz="2400" dirty="0" smtClean="0"/>
              <a:t>現今で</a:t>
            </a:r>
            <a:r>
              <a:rPr lang="ja-JP" altLang="en-US" sz="2400" dirty="0"/>
              <a:t>は、貴族階級の滅亡によって、人民は労働者の首に残酷無慈悲な くびき</a:t>
            </a:r>
            <a:r>
              <a:rPr lang="ja-JP" altLang="en-US" sz="2400" dirty="0" smtClean="0"/>
              <a:t>を繋いだ守銭奴</a:t>
            </a:r>
            <a:r>
              <a:rPr lang="ja-JP" altLang="en-US" sz="2400" dirty="0"/>
              <a:t>の手中に落ちた</a:t>
            </a:r>
            <a:r>
              <a:rPr lang="ja-JP" altLang="en-US" sz="2400" dirty="0" smtClean="0"/>
              <a:t>。</a:t>
            </a:r>
            <a:endParaRPr lang="en-US" altLang="ja-JP" sz="2400" dirty="0" smtClean="0"/>
          </a:p>
          <a:p>
            <a:pPr marL="0" indent="0">
              <a:buNone/>
            </a:pPr>
            <a:r>
              <a:rPr lang="ja-JP" altLang="en-US" sz="2400" dirty="0" smtClean="0"/>
              <a:t>＜</a:t>
            </a:r>
            <a:r>
              <a:rPr lang="ja-JP" altLang="en-US" sz="2400" dirty="0"/>
              <a:t>三＞</a:t>
            </a:r>
            <a:endParaRPr kumimoji="1" lang="ja-JP" altLang="en-US" sz="2400" dirty="0"/>
          </a:p>
        </p:txBody>
      </p:sp>
      <p:pic>
        <p:nvPicPr>
          <p:cNvPr id="4" name="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5426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・バラバラに</a:t>
            </a:r>
            <a:r>
              <a:rPr lang="ja-JP" altLang="en-US" sz="2400" dirty="0">
                <a:solidFill>
                  <a:srgbClr val="FF0000"/>
                </a:solidFill>
              </a:rPr>
              <a:t>分れた党派</a:t>
            </a:r>
            <a:r>
              <a:rPr lang="ja-JP" altLang="en-US" sz="2400" dirty="0" smtClean="0">
                <a:solidFill>
                  <a:srgbClr val="FF0000"/>
                </a:solidFill>
              </a:rPr>
              <a:t>は我らの掌中</a:t>
            </a:r>
            <a:r>
              <a:rPr lang="ja-JP" altLang="en-US" sz="2400" dirty="0">
                <a:solidFill>
                  <a:srgbClr val="FF0000"/>
                </a:solidFill>
              </a:rPr>
              <a:t>に飛び込んでいる</a:t>
            </a:r>
          </a:p>
          <a:p>
            <a:pPr marL="0" indent="0">
              <a:buNone/>
            </a:pPr>
            <a:r>
              <a:rPr lang="ja-JP" altLang="en-US" sz="2400" dirty="0"/>
              <a:t>  人民は社会主義の問題を国際的協調という手段で解決</a:t>
            </a:r>
            <a:r>
              <a:rPr lang="ja-JP" altLang="en-US" sz="2400" dirty="0" smtClean="0"/>
              <a:t>する　必要</a:t>
            </a:r>
            <a:r>
              <a:rPr lang="ja-JP" altLang="en-US" sz="2400" dirty="0"/>
              <a:t>を感じて遠吠えを</a:t>
            </a:r>
            <a:r>
              <a:rPr lang="ja-JP" altLang="en-US" sz="2400" dirty="0" smtClean="0"/>
              <a:t>挙げて</a:t>
            </a:r>
            <a:r>
              <a:rPr lang="ja-JP" altLang="en-US" sz="2400" dirty="0"/>
              <a:t>いる</a:t>
            </a:r>
            <a:r>
              <a:rPr lang="ja-JP" altLang="en-US" sz="2400" dirty="0" smtClean="0"/>
              <a:t>。</a:t>
            </a:r>
            <a:endParaRPr lang="en-US" altLang="ja-JP" sz="2400" dirty="0" smtClean="0"/>
          </a:p>
          <a:p>
            <a:pPr marL="0" indent="0">
              <a:buNone/>
            </a:pPr>
            <a:r>
              <a:rPr lang="ja-JP" altLang="en-US" sz="2400" dirty="0" smtClean="0"/>
              <a:t>バラバラに</a:t>
            </a:r>
            <a:r>
              <a:rPr lang="ja-JP" altLang="en-US" sz="2400" dirty="0"/>
              <a:t>分れた党派</a:t>
            </a:r>
            <a:r>
              <a:rPr lang="ja-JP" altLang="en-US" sz="2400" dirty="0" smtClean="0"/>
              <a:t>は我らの</a:t>
            </a:r>
            <a:r>
              <a:rPr lang="ja-JP" altLang="en-US" sz="2400" dirty="0"/>
              <a:t>掌中に飛び込んでいる</a:t>
            </a:r>
            <a:r>
              <a:rPr lang="ja-JP" altLang="en-US" sz="2400" dirty="0" smtClean="0"/>
              <a:t>。</a:t>
            </a:r>
            <a:endParaRPr lang="en-US" altLang="ja-JP" sz="2400" dirty="0" smtClean="0"/>
          </a:p>
          <a:p>
            <a:pPr marL="0" indent="0">
              <a:buNone/>
            </a:pPr>
            <a:r>
              <a:rPr lang="ja-JP" altLang="en-US" sz="2400" dirty="0" smtClean="0"/>
              <a:t>と言うのは、分立</a:t>
            </a:r>
            <a:r>
              <a:rPr lang="ja-JP" altLang="en-US" sz="2400" dirty="0"/>
              <a:t>抗争すれば金が要るが、金</a:t>
            </a:r>
            <a:r>
              <a:rPr lang="ja-JP" altLang="en-US" sz="2400" dirty="0" smtClean="0"/>
              <a:t>は全て我らの手中</a:t>
            </a:r>
            <a:r>
              <a:rPr lang="ja-JP" altLang="en-US" sz="2400" dirty="0"/>
              <a:t>にあるからである</a:t>
            </a:r>
            <a:r>
              <a:rPr lang="ja-JP" altLang="en-US" sz="2400" dirty="0" smtClean="0"/>
              <a:t>。</a:t>
            </a:r>
            <a:endParaRPr lang="en-US" altLang="ja-JP" sz="2400" dirty="0" smtClean="0"/>
          </a:p>
          <a:p>
            <a:pPr marL="0" indent="0">
              <a:buNone/>
            </a:pPr>
            <a:r>
              <a:rPr lang="ja-JP" altLang="en-US" sz="2400" dirty="0" smtClean="0"/>
              <a:t>＜</a:t>
            </a:r>
            <a:r>
              <a:rPr lang="ja-JP" altLang="en-US" sz="2400" dirty="0"/>
              <a:t>九＞</a:t>
            </a:r>
            <a:endParaRPr kumimoji="1" lang="ja-JP" altLang="en-US" sz="2400" dirty="0"/>
          </a:p>
        </p:txBody>
      </p:sp>
      <p:pic>
        <p:nvPicPr>
          <p:cNvPr id="4" name="1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9940"/>
            <a:ext cx="609600" cy="609600"/>
          </a:xfrm>
          <a:prstGeom prst="rect">
            <a:avLst/>
          </a:prstGeom>
        </p:spPr>
      </p:pic>
    </p:spTree>
    <p:extLst>
      <p:ext uri="{BB962C8B-B14F-4D97-AF65-F5344CB8AC3E}">
        <p14:creationId xmlns:p14="http://schemas.microsoft.com/office/powerpoint/2010/main" val="29704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・新聞は我らの</a:t>
            </a:r>
            <a:r>
              <a:rPr lang="ja-JP" altLang="en-US" sz="2400" dirty="0">
                <a:solidFill>
                  <a:srgbClr val="FF0000"/>
                </a:solidFill>
              </a:rPr>
              <a:t>手中に落ちた</a:t>
            </a:r>
          </a:p>
          <a:p>
            <a:pPr marL="0" indent="0">
              <a:buNone/>
            </a:pPr>
            <a:r>
              <a:rPr lang="ja-JP" altLang="en-US" sz="2400" dirty="0"/>
              <a:t>  今日の国家は、人民</a:t>
            </a:r>
            <a:r>
              <a:rPr lang="ja-JP" altLang="en-US" sz="2400" dirty="0" smtClean="0"/>
              <a:t>の世論を</a:t>
            </a:r>
            <a:r>
              <a:rPr lang="ja-JP" altLang="en-US" sz="2400" dirty="0"/>
              <a:t>創り出す強力な力をその手に持っている</a:t>
            </a:r>
            <a:r>
              <a:rPr lang="ja-JP" altLang="en-US" sz="2400" dirty="0" smtClean="0"/>
              <a:t>。</a:t>
            </a:r>
            <a:endParaRPr lang="en-US" altLang="ja-JP" sz="2400" dirty="0" smtClean="0"/>
          </a:p>
          <a:p>
            <a:pPr marL="0" indent="0">
              <a:buNone/>
            </a:pPr>
            <a:r>
              <a:rPr lang="ja-JP" altLang="en-US" sz="2400" dirty="0" smtClean="0"/>
              <a:t>即ち、 </a:t>
            </a:r>
            <a:r>
              <a:rPr lang="ja-JP" altLang="en-US" sz="2400" dirty="0"/>
              <a:t>新聞である</a:t>
            </a:r>
            <a:r>
              <a:rPr lang="ja-JP" altLang="en-US" sz="2400" dirty="0" smtClean="0"/>
              <a:t>。</a:t>
            </a:r>
            <a:endParaRPr lang="en-US" altLang="ja-JP" sz="2400" dirty="0" smtClean="0"/>
          </a:p>
          <a:p>
            <a:pPr marL="0" indent="0">
              <a:buNone/>
            </a:pPr>
            <a:r>
              <a:rPr lang="ja-JP" altLang="en-US" sz="2400" dirty="0" smtClean="0"/>
              <a:t>新聞</a:t>
            </a:r>
            <a:r>
              <a:rPr lang="ja-JP" altLang="en-US" sz="2400" dirty="0"/>
              <a:t>が果たす役割は、必要欠くべからざると</a:t>
            </a:r>
            <a:r>
              <a:rPr lang="ja-JP" altLang="en-US" sz="2400" dirty="0" smtClean="0"/>
              <a:t>考えられる事を</a:t>
            </a:r>
            <a:r>
              <a:rPr lang="ja-JP" altLang="en-US" sz="2400" dirty="0"/>
              <a:t>指摘し、 人民の愚痴にはけ口を与え、不平不満を表明し</a:t>
            </a:r>
            <a:r>
              <a:rPr lang="ja-JP" altLang="en-US" sz="2400" dirty="0" smtClean="0"/>
              <a:t>作り出す事に</a:t>
            </a:r>
            <a:r>
              <a:rPr lang="ja-JP" altLang="en-US" sz="2400" dirty="0"/>
              <a:t>ある</a:t>
            </a:r>
            <a:r>
              <a:rPr lang="ja-JP" altLang="en-US" sz="2400" dirty="0" smtClean="0"/>
              <a:t>。</a:t>
            </a:r>
            <a:endParaRPr lang="en-US" altLang="ja-JP" sz="2400" dirty="0" smtClean="0"/>
          </a:p>
          <a:p>
            <a:pPr marL="0" indent="0">
              <a:buNone/>
            </a:pPr>
            <a:r>
              <a:rPr lang="ja-JP" altLang="en-US" sz="2400" dirty="0" smtClean="0"/>
              <a:t>言論</a:t>
            </a:r>
            <a:r>
              <a:rPr lang="ja-JP" altLang="en-US" sz="2400" dirty="0"/>
              <a:t>の自由の</a:t>
            </a:r>
            <a:r>
              <a:rPr lang="ja-JP" altLang="en-US" sz="2400" dirty="0" smtClean="0"/>
              <a:t>勝利</a:t>
            </a:r>
            <a:r>
              <a:rPr lang="ja-JP" altLang="en-US" sz="2400" dirty="0"/>
              <a:t>が具体的になるのは新聞においてである</a:t>
            </a:r>
            <a:r>
              <a:rPr lang="ja-JP" altLang="en-US" sz="2400" dirty="0" smtClean="0"/>
              <a:t>。</a:t>
            </a:r>
            <a:endParaRPr lang="en-US" altLang="ja-JP" sz="2400" dirty="0" smtClean="0"/>
          </a:p>
          <a:p>
            <a:pPr marL="0" indent="0">
              <a:buNone/>
            </a:pPr>
            <a:r>
              <a:rPr lang="ja-JP" altLang="en-US" sz="2400" dirty="0" smtClean="0"/>
              <a:t>だが</a:t>
            </a:r>
            <a:r>
              <a:rPr lang="ja-JP" altLang="en-US" sz="2400" dirty="0"/>
              <a:t>、ゴイムの国家は</a:t>
            </a:r>
            <a:r>
              <a:rPr lang="ja-JP" altLang="en-US" sz="2400" dirty="0" smtClean="0"/>
              <a:t>、如何にこの</a:t>
            </a:r>
            <a:r>
              <a:rPr lang="ja-JP" altLang="en-US" sz="2400" dirty="0"/>
              <a:t>力</a:t>
            </a:r>
            <a:r>
              <a:rPr lang="ja-JP" altLang="en-US" sz="2400" dirty="0" smtClean="0"/>
              <a:t>を効果的</a:t>
            </a:r>
            <a:r>
              <a:rPr lang="ja-JP" altLang="en-US" sz="2400" dirty="0"/>
              <a:t>に使うかについては知って</a:t>
            </a:r>
            <a:r>
              <a:rPr lang="ja-JP" altLang="en-US" sz="2400" dirty="0" smtClean="0"/>
              <a:t>いた試しがなく</a:t>
            </a:r>
            <a:r>
              <a:rPr lang="ja-JP" altLang="en-US" sz="2400" dirty="0"/>
              <a:t>、新聞</a:t>
            </a:r>
            <a:r>
              <a:rPr lang="ja-JP" altLang="en-US" sz="2400" dirty="0" smtClean="0"/>
              <a:t>は我らの手中</a:t>
            </a:r>
            <a:r>
              <a:rPr lang="ja-JP" altLang="en-US" sz="2400" dirty="0"/>
              <a:t>に落ちた。 </a:t>
            </a:r>
            <a:endParaRPr lang="en-US" altLang="ja-JP" sz="2400" dirty="0" smtClean="0"/>
          </a:p>
          <a:p>
            <a:pPr marL="0" indent="0">
              <a:buNone/>
            </a:pPr>
            <a:r>
              <a:rPr lang="ja-JP" altLang="en-US" sz="2400" dirty="0" smtClean="0"/>
              <a:t>新聞</a:t>
            </a:r>
            <a:r>
              <a:rPr lang="ja-JP" altLang="en-US" sz="2400" dirty="0"/>
              <a:t>を通じて</a:t>
            </a:r>
            <a:r>
              <a:rPr lang="ja-JP" altLang="en-US" sz="2400" dirty="0" smtClean="0"/>
              <a:t>、我々はその</a:t>
            </a:r>
            <a:r>
              <a:rPr lang="ja-JP" altLang="en-US" sz="2400" dirty="0"/>
              <a:t>背後にあって、影響力を行使した</a:t>
            </a:r>
            <a:r>
              <a:rPr lang="ja-JP" altLang="en-US" sz="2400" dirty="0" smtClean="0"/>
              <a:t>。</a:t>
            </a:r>
            <a:endParaRPr lang="en-US" altLang="ja-JP" sz="2400" dirty="0" smtClean="0"/>
          </a:p>
          <a:p>
            <a:pPr marL="0" indent="0">
              <a:buNone/>
            </a:pPr>
            <a:r>
              <a:rPr lang="ja-JP" altLang="en-US" sz="2400" dirty="0" smtClean="0"/>
              <a:t>＜</a:t>
            </a:r>
            <a:r>
              <a:rPr lang="ja-JP" altLang="en-US" sz="2400" dirty="0"/>
              <a:t>二＞</a:t>
            </a:r>
            <a:endParaRPr kumimoji="1" lang="ja-JP" altLang="en-US" sz="2400" dirty="0"/>
          </a:p>
        </p:txBody>
      </p:sp>
      <p:pic>
        <p:nvPicPr>
          <p:cNvPr id="4" name="2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85525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2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・新聞</a:t>
            </a:r>
            <a:r>
              <a:rPr lang="ja-JP" altLang="en-US" sz="2400" dirty="0">
                <a:solidFill>
                  <a:srgbClr val="FF0000"/>
                </a:solidFill>
              </a:rPr>
              <a:t>は「強国」である。</a:t>
            </a:r>
          </a:p>
          <a:p>
            <a:pPr marL="0" indent="0">
              <a:buNone/>
            </a:pPr>
            <a:r>
              <a:rPr lang="ja-JP" altLang="en-US" sz="2400" dirty="0"/>
              <a:t>  ゴイムの政府は</a:t>
            </a:r>
            <a:r>
              <a:rPr lang="ja-JP" altLang="en-US" sz="2400" dirty="0" smtClean="0"/>
              <a:t>、既に完成</a:t>
            </a:r>
            <a:r>
              <a:rPr lang="ja-JP" altLang="en-US" sz="2400" dirty="0"/>
              <a:t>の域に達しつつ</a:t>
            </a:r>
            <a:r>
              <a:rPr lang="ja-JP" altLang="en-US" sz="2400" dirty="0" smtClean="0"/>
              <a:t>ある。</a:t>
            </a:r>
            <a:endParaRPr lang="en-US" altLang="ja-JP" sz="2400" dirty="0" smtClean="0"/>
          </a:p>
          <a:p>
            <a:pPr marL="0" indent="0">
              <a:buNone/>
            </a:pPr>
            <a:r>
              <a:rPr lang="ja-JP" altLang="en-US" sz="2400" dirty="0" smtClean="0"/>
              <a:t>我々が練り上げた</a:t>
            </a:r>
            <a:r>
              <a:rPr lang="ja-JP" altLang="en-US" sz="2400" dirty="0"/>
              <a:t>大規模な 計画に</a:t>
            </a:r>
            <a:r>
              <a:rPr lang="ja-JP" altLang="en-US" sz="2400" dirty="0" smtClean="0"/>
              <a:t>沿う様に行動</a:t>
            </a:r>
            <a:r>
              <a:rPr lang="ja-JP" altLang="en-US" sz="2400" dirty="0"/>
              <a:t>させなければならない</a:t>
            </a:r>
            <a:r>
              <a:rPr lang="ja-JP" altLang="en-US" sz="2400" dirty="0" smtClean="0"/>
              <a:t>。</a:t>
            </a:r>
            <a:endParaRPr lang="en-US" altLang="ja-JP" sz="2400" dirty="0" smtClean="0"/>
          </a:p>
          <a:p>
            <a:pPr marL="0" indent="0">
              <a:buNone/>
            </a:pPr>
            <a:r>
              <a:rPr lang="ja-JP" altLang="en-US" sz="2400" dirty="0" smtClean="0"/>
              <a:t>何</a:t>
            </a:r>
            <a:r>
              <a:rPr lang="ja-JP" altLang="en-US" sz="2400" dirty="0"/>
              <a:t>によってか</a:t>
            </a:r>
            <a:r>
              <a:rPr lang="ja-JP" altLang="en-US" sz="2400" dirty="0" smtClean="0"/>
              <a:t>と言えば、所謂「強国</a:t>
            </a:r>
            <a:r>
              <a:rPr lang="ja-JP" altLang="en-US" sz="2400" dirty="0"/>
              <a:t>」と称する手段を使い</a:t>
            </a:r>
            <a:r>
              <a:rPr lang="ja-JP" altLang="en-US" sz="2400" dirty="0" smtClean="0"/>
              <a:t>、密かに我々が吹き込んだ</a:t>
            </a:r>
            <a:r>
              <a:rPr lang="ja-JP" altLang="en-US" sz="2400" dirty="0"/>
              <a:t>世論というものによって</a:t>
            </a:r>
            <a:r>
              <a:rPr lang="ja-JP" altLang="en-US" sz="2400" dirty="0" smtClean="0"/>
              <a:t>である</a:t>
            </a:r>
            <a:r>
              <a:rPr lang="ja-JP" altLang="en-US" sz="2400" dirty="0"/>
              <a:t>。「強国」・・それは新聞である</a:t>
            </a:r>
            <a:r>
              <a:rPr lang="ja-JP" altLang="en-US" sz="2400" dirty="0" smtClean="0"/>
              <a:t>。</a:t>
            </a:r>
            <a:endParaRPr lang="en-US" altLang="ja-JP" sz="2400" dirty="0" smtClean="0"/>
          </a:p>
          <a:p>
            <a:pPr marL="0" indent="0">
              <a:buNone/>
            </a:pPr>
            <a:r>
              <a:rPr lang="ja-JP" altLang="en-US" sz="2400" dirty="0" smtClean="0"/>
              <a:t>その</a:t>
            </a:r>
            <a:r>
              <a:rPr lang="ja-JP" altLang="en-US" sz="2400" dirty="0"/>
              <a:t>中には、</a:t>
            </a:r>
            <a:r>
              <a:rPr lang="ja-JP" altLang="en-US" sz="2400" dirty="0" smtClean="0"/>
              <a:t>ごく僅か例外</a:t>
            </a:r>
            <a:r>
              <a:rPr lang="ja-JP" altLang="en-US" sz="2400" dirty="0"/>
              <a:t>はあるが</a:t>
            </a:r>
            <a:r>
              <a:rPr lang="ja-JP" altLang="en-US" sz="2400" dirty="0" smtClean="0"/>
              <a:t>、既に完全に我らの</a:t>
            </a:r>
            <a:r>
              <a:rPr lang="ja-JP" altLang="en-US" sz="2400" dirty="0"/>
              <a:t>手中にある</a:t>
            </a:r>
            <a:r>
              <a:rPr lang="ja-JP" altLang="en-US" sz="2400" dirty="0" smtClean="0"/>
              <a:t>。</a:t>
            </a:r>
            <a:endParaRPr lang="en-US" altLang="ja-JP" sz="2400" dirty="0" smtClean="0"/>
          </a:p>
          <a:p>
            <a:pPr marL="0" indent="0">
              <a:buNone/>
            </a:pPr>
            <a:r>
              <a:rPr lang="ja-JP" altLang="en-US" sz="2400" dirty="0" smtClean="0"/>
              <a:t>＜</a:t>
            </a:r>
            <a:r>
              <a:rPr lang="ja-JP" altLang="en-US" sz="2400" dirty="0"/>
              <a:t>七＞</a:t>
            </a:r>
            <a:endParaRPr kumimoji="1" lang="ja-JP" altLang="en-US" sz="2400" dirty="0"/>
          </a:p>
        </p:txBody>
      </p:sp>
      <p:pic>
        <p:nvPicPr>
          <p:cNvPr id="4" name="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5519" y="6248400"/>
            <a:ext cx="609600" cy="609600"/>
          </a:xfrm>
          <a:prstGeom prst="rect">
            <a:avLst/>
          </a:prstGeom>
        </p:spPr>
      </p:pic>
    </p:spTree>
    <p:extLst>
      <p:ext uri="{BB962C8B-B14F-4D97-AF65-F5344CB8AC3E}">
        <p14:creationId xmlns:p14="http://schemas.microsoft.com/office/powerpoint/2010/main" val="202327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16632"/>
            <a:ext cx="8712968" cy="5760640"/>
          </a:xfrm>
        </p:spPr>
        <p:txBody>
          <a:bodyPr anchor="ctr">
            <a:noAutofit/>
          </a:bodyPr>
          <a:lstStyle/>
          <a:p>
            <a:pPr marL="0" indent="0">
              <a:buNone/>
            </a:pPr>
            <a:r>
              <a:rPr lang="ja-JP" altLang="en-US" sz="2050" dirty="0" smtClean="0">
                <a:solidFill>
                  <a:srgbClr val="FF0000"/>
                </a:solidFill>
              </a:rPr>
              <a:t>・新聞界でのメーソン</a:t>
            </a:r>
            <a:r>
              <a:rPr lang="ja-JP" altLang="en-US" sz="2050" dirty="0">
                <a:solidFill>
                  <a:srgbClr val="FF0000"/>
                </a:solidFill>
              </a:rPr>
              <a:t>の結束は固い</a:t>
            </a:r>
          </a:p>
          <a:p>
            <a:pPr marL="0" indent="0">
              <a:buNone/>
            </a:pPr>
            <a:r>
              <a:rPr lang="ja-JP" altLang="en-US" sz="2050" dirty="0"/>
              <a:t>  フランス新聞界のみではあるが、今日</a:t>
            </a:r>
            <a:r>
              <a:rPr lang="ja-JP" altLang="en-US" sz="2050" dirty="0" smtClean="0"/>
              <a:t>でも既にメーソン</a:t>
            </a:r>
            <a:r>
              <a:rPr lang="ja-JP" altLang="en-US" sz="2050" dirty="0"/>
              <a:t>の連帯行動を物語る</a:t>
            </a:r>
            <a:r>
              <a:rPr lang="ja-JP" altLang="en-US" sz="2050" dirty="0" smtClean="0"/>
              <a:t>形態が</a:t>
            </a:r>
            <a:r>
              <a:rPr lang="ja-JP" altLang="en-US" sz="2050" dirty="0"/>
              <a:t>あり標語</a:t>
            </a:r>
            <a:r>
              <a:rPr lang="ja-JP" altLang="en-US" sz="2050" dirty="0" smtClean="0"/>
              <a:t>も持っている。</a:t>
            </a:r>
            <a:endParaRPr lang="en-US" altLang="ja-JP" sz="2050" dirty="0" smtClean="0"/>
          </a:p>
          <a:p>
            <a:pPr marL="0" indent="0">
              <a:buNone/>
            </a:pPr>
            <a:r>
              <a:rPr lang="ja-JP" altLang="en-US" sz="2050" dirty="0" smtClean="0"/>
              <a:t>全ての新聞</a:t>
            </a:r>
            <a:r>
              <a:rPr lang="ja-JP" altLang="en-US" sz="2050" dirty="0"/>
              <a:t>機関は、結束して職業上の秘密を守っている</a:t>
            </a:r>
            <a:r>
              <a:rPr lang="ja-JP" altLang="en-US" sz="2050" dirty="0" smtClean="0"/>
              <a:t>。</a:t>
            </a:r>
            <a:endParaRPr lang="en-US" altLang="ja-JP" sz="2050" dirty="0" smtClean="0"/>
          </a:p>
          <a:p>
            <a:pPr marL="0" indent="0">
              <a:buNone/>
            </a:pPr>
            <a:r>
              <a:rPr lang="ja-JP" altLang="en-US" sz="2050" dirty="0" smtClean="0"/>
              <a:t> </a:t>
            </a:r>
            <a:r>
              <a:rPr lang="ja-JP" altLang="en-US" sz="2050" dirty="0"/>
              <a:t>古代</a:t>
            </a:r>
            <a:r>
              <a:rPr lang="ja-JP" altLang="en-US" sz="2050" dirty="0" smtClean="0"/>
              <a:t>の卜占官</a:t>
            </a:r>
            <a:r>
              <a:rPr lang="ja-JP" altLang="en-US" sz="2050" dirty="0"/>
              <a:t>さながら</a:t>
            </a:r>
            <a:r>
              <a:rPr lang="ja-JP" altLang="en-US" sz="2050" dirty="0" smtClean="0"/>
              <a:t>に</a:t>
            </a:r>
            <a:r>
              <a:rPr lang="ja-JP" altLang="en-US" sz="2050" dirty="0"/>
              <a:t>、その成員は、過去に</a:t>
            </a:r>
            <a:r>
              <a:rPr lang="ja-JP" altLang="en-US" sz="2050" dirty="0" smtClean="0"/>
              <a:t>解決済みの</a:t>
            </a:r>
            <a:r>
              <a:rPr lang="ja-JP" altLang="en-US" sz="2050" dirty="0"/>
              <a:t>問題でない限り、情報源</a:t>
            </a:r>
            <a:r>
              <a:rPr lang="ja-JP" altLang="en-US" sz="2050" dirty="0" smtClean="0"/>
              <a:t>を漏らしたり</a:t>
            </a:r>
            <a:r>
              <a:rPr lang="ja-JP" altLang="en-US" sz="2050" dirty="0"/>
              <a:t>はしない</a:t>
            </a:r>
            <a:r>
              <a:rPr lang="ja-JP" altLang="en-US" sz="2050" dirty="0" smtClean="0"/>
              <a:t>。</a:t>
            </a:r>
            <a:endParaRPr lang="en-US" altLang="ja-JP" sz="2050" dirty="0" smtClean="0"/>
          </a:p>
          <a:p>
            <a:pPr marL="0" indent="0">
              <a:buNone/>
            </a:pPr>
            <a:r>
              <a:rPr lang="ja-JP" altLang="en-US" sz="2050" dirty="0" smtClean="0"/>
              <a:t>ジャーナリスト</a:t>
            </a:r>
            <a:r>
              <a:rPr lang="ja-JP" altLang="en-US" sz="2050" dirty="0"/>
              <a:t>ならただの一人もこの秘密を暴露</a:t>
            </a:r>
            <a:r>
              <a:rPr lang="ja-JP" altLang="en-US" sz="2050" dirty="0" smtClean="0"/>
              <a:t>する様な愚挙</a:t>
            </a:r>
            <a:r>
              <a:rPr lang="ja-JP" altLang="en-US" sz="2050" dirty="0"/>
              <a:t>を犯しはしない</a:t>
            </a:r>
            <a:r>
              <a:rPr lang="ja-JP" altLang="en-US" sz="2050" dirty="0" smtClean="0"/>
              <a:t>。</a:t>
            </a:r>
            <a:endParaRPr lang="en-US" altLang="ja-JP" sz="2050" dirty="0" smtClean="0"/>
          </a:p>
          <a:p>
            <a:pPr marL="0" indent="0">
              <a:buNone/>
            </a:pPr>
            <a:r>
              <a:rPr lang="ja-JP" altLang="en-US" sz="2050" dirty="0" smtClean="0"/>
              <a:t>と言うのは、</a:t>
            </a:r>
            <a:r>
              <a:rPr lang="ja-JP" altLang="en-US" sz="2050" dirty="0"/>
              <a:t>どの一人をとってみて</a:t>
            </a:r>
            <a:r>
              <a:rPr lang="ja-JP" altLang="en-US" sz="2050" dirty="0" smtClean="0"/>
              <a:t>も、兼ねて過去</a:t>
            </a:r>
            <a:r>
              <a:rPr lang="ja-JP" altLang="en-US" sz="2050" dirty="0"/>
              <a:t>に不行跡な</a:t>
            </a:r>
            <a:r>
              <a:rPr lang="ja-JP" altLang="en-US" sz="2050" dirty="0" smtClean="0"/>
              <a:t>事等を</a:t>
            </a:r>
            <a:r>
              <a:rPr lang="ja-JP" altLang="en-US" sz="2050" dirty="0"/>
              <a:t>しない限りは、文筆仲間に入れて貰えないからである</a:t>
            </a:r>
            <a:r>
              <a:rPr lang="en-US" altLang="ja-JP" sz="2050" dirty="0" smtClean="0"/>
              <a:t>……</a:t>
            </a:r>
          </a:p>
          <a:p>
            <a:pPr marL="0" indent="0">
              <a:buNone/>
            </a:pPr>
            <a:r>
              <a:rPr lang="ja-JP" altLang="en-US" sz="2050" dirty="0" smtClean="0"/>
              <a:t>秘密</a:t>
            </a:r>
            <a:r>
              <a:rPr lang="ja-JP" altLang="en-US" sz="2050" dirty="0"/>
              <a:t>を漏らしたり</a:t>
            </a:r>
            <a:r>
              <a:rPr lang="ja-JP" altLang="en-US" sz="2050" dirty="0" smtClean="0"/>
              <a:t>しよう</a:t>
            </a:r>
            <a:r>
              <a:rPr lang="ja-JP" altLang="en-US" sz="2050" dirty="0"/>
              <a:t>ものなら、直ちに過去の不行跡が暴露されるというものである</a:t>
            </a:r>
            <a:r>
              <a:rPr lang="ja-JP" altLang="en-US" sz="2050" dirty="0" smtClean="0"/>
              <a:t>。</a:t>
            </a:r>
            <a:endParaRPr lang="en-US" altLang="ja-JP" sz="2050" dirty="0" smtClean="0"/>
          </a:p>
          <a:p>
            <a:pPr marL="0" indent="0">
              <a:buNone/>
            </a:pPr>
            <a:r>
              <a:rPr lang="ja-JP" altLang="en-US" sz="2050" dirty="0" smtClean="0"/>
              <a:t>秘密</a:t>
            </a:r>
            <a:r>
              <a:rPr lang="ja-JP" altLang="en-US" sz="2050" dirty="0"/>
              <a:t>が少数の</a:t>
            </a:r>
            <a:r>
              <a:rPr lang="ja-JP" altLang="en-US" sz="2050" dirty="0" smtClean="0"/>
              <a:t>間で</a:t>
            </a:r>
            <a:r>
              <a:rPr lang="ja-JP" altLang="en-US" sz="2050" dirty="0"/>
              <a:t>だけ知られている限りは、ジャーナリストの権威は大多数の人々に</a:t>
            </a:r>
            <a:r>
              <a:rPr lang="ja-JP" altLang="en-US" sz="2050" dirty="0" smtClean="0"/>
              <a:t>行き渡り・</a:t>
            </a:r>
            <a:r>
              <a:rPr lang="ja-JP" altLang="en-US" sz="2050" dirty="0"/>
              <a:t>・ 群集は熱狂的に彼に従う</a:t>
            </a:r>
            <a:r>
              <a:rPr lang="ja-JP" altLang="en-US" sz="2050" dirty="0" smtClean="0"/>
              <a:t>。</a:t>
            </a:r>
            <a:endParaRPr lang="en-US" altLang="ja-JP" sz="2050" dirty="0" smtClean="0"/>
          </a:p>
          <a:p>
            <a:pPr marL="0" indent="0">
              <a:buNone/>
            </a:pPr>
            <a:r>
              <a:rPr lang="ja-JP" altLang="en-US" sz="2050" dirty="0" smtClean="0"/>
              <a:t>＜</a:t>
            </a:r>
            <a:r>
              <a:rPr lang="ja-JP" altLang="en-US" sz="2050" dirty="0"/>
              <a:t>十二＞</a:t>
            </a:r>
            <a:endParaRPr kumimoji="1" lang="ja-JP" altLang="en-US" sz="2050" dirty="0"/>
          </a:p>
        </p:txBody>
      </p:sp>
      <p:pic>
        <p:nvPicPr>
          <p:cNvPr id="6" name="2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00697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9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・群集</a:t>
            </a:r>
            <a:r>
              <a:rPr lang="ja-JP" altLang="en-US" sz="2400" dirty="0">
                <a:solidFill>
                  <a:srgbClr val="FF0000"/>
                </a:solidFill>
              </a:rPr>
              <a:t>の意見を先導するに</a:t>
            </a:r>
            <a:r>
              <a:rPr lang="ja-JP" altLang="en-US" sz="2400" dirty="0" smtClean="0">
                <a:solidFill>
                  <a:srgbClr val="FF0000"/>
                </a:solidFill>
              </a:rPr>
              <a:t>は</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我々の</a:t>
            </a:r>
            <a:r>
              <a:rPr lang="ja-JP" altLang="en-US" sz="2400" dirty="0">
                <a:solidFill>
                  <a:srgbClr val="FF0000"/>
                </a:solidFill>
              </a:rPr>
              <a:t>仕組の働きを良くするだけで事足りる</a:t>
            </a:r>
          </a:p>
          <a:p>
            <a:pPr marL="0" indent="0">
              <a:buNone/>
            </a:pPr>
            <a:r>
              <a:rPr lang="ja-JP" altLang="en-US" sz="2400" dirty="0"/>
              <a:t>  群集の意見を先導するには</a:t>
            </a:r>
            <a:r>
              <a:rPr lang="ja-JP" altLang="en-US" sz="2400" dirty="0" smtClean="0"/>
              <a:t>、我々の仕組</a:t>
            </a:r>
            <a:r>
              <a:rPr lang="ja-JP" altLang="en-US" sz="2400" dirty="0"/>
              <a:t>の働きを良くするだけで事足りるの</a:t>
            </a:r>
            <a:r>
              <a:rPr lang="ja-JP" altLang="en-US" sz="2400" dirty="0" smtClean="0"/>
              <a:t>であり、我々が彼らに</a:t>
            </a:r>
            <a:r>
              <a:rPr lang="ja-JP" altLang="en-US" sz="2400" dirty="0"/>
              <a:t>賛同を求めるのは、あれこれの問題について</a:t>
            </a:r>
            <a:r>
              <a:rPr lang="ja-JP" altLang="en-US" sz="2400" dirty="0" smtClean="0"/>
              <a:t>の我々の行動</a:t>
            </a:r>
            <a:r>
              <a:rPr lang="ja-JP" altLang="en-US" sz="2400" dirty="0"/>
              <a:t>ではなく言説で</a:t>
            </a:r>
            <a:r>
              <a:rPr lang="ja-JP" altLang="en-US" sz="2400" dirty="0" smtClean="0"/>
              <a:t>ある事に</a:t>
            </a:r>
            <a:r>
              <a:rPr lang="ja-JP" altLang="en-US" sz="2400" dirty="0"/>
              <a:t>気付かれるであろう</a:t>
            </a:r>
            <a:r>
              <a:rPr lang="ja-JP" altLang="en-US" sz="2400" dirty="0" smtClean="0"/>
              <a:t>。</a:t>
            </a:r>
            <a:endParaRPr lang="en-US" altLang="ja-JP" sz="2400" dirty="0" smtClean="0"/>
          </a:p>
          <a:p>
            <a:pPr marL="0" indent="0">
              <a:buNone/>
            </a:pPr>
            <a:r>
              <a:rPr lang="ja-JP" altLang="en-US" sz="2400" dirty="0" smtClean="0"/>
              <a:t>我々は</a:t>
            </a:r>
            <a:r>
              <a:rPr lang="ja-JP" altLang="en-US" sz="2400" dirty="0"/>
              <a:t>常に、希望に導かれ 確信に</a:t>
            </a:r>
            <a:r>
              <a:rPr lang="ja-JP" altLang="en-US" sz="2400" dirty="0" smtClean="0"/>
              <a:t>基いて全ての</a:t>
            </a:r>
            <a:r>
              <a:rPr lang="ja-JP" altLang="en-US" sz="2400" dirty="0"/>
              <a:t>事業にあたり、公共の福利に奉仕しているのであると公言して いる</a:t>
            </a:r>
            <a:r>
              <a:rPr lang="ja-JP" altLang="en-US" sz="2400" dirty="0" smtClean="0"/>
              <a:t>。</a:t>
            </a:r>
            <a:endParaRPr lang="en-US" altLang="ja-JP" sz="2400" dirty="0" smtClean="0"/>
          </a:p>
          <a:p>
            <a:pPr marL="0" indent="0">
              <a:buNone/>
            </a:pPr>
            <a:r>
              <a:rPr lang="ja-JP" altLang="en-US" sz="2400" dirty="0" smtClean="0"/>
              <a:t>＜</a:t>
            </a:r>
            <a:r>
              <a:rPr lang="ja-JP" altLang="en-US" sz="2400" dirty="0"/>
              <a:t>十三＞</a:t>
            </a:r>
            <a:endParaRPr kumimoji="1" lang="ja-JP" altLang="en-US" sz="2400" dirty="0"/>
          </a:p>
        </p:txBody>
      </p:sp>
      <p:pic>
        <p:nvPicPr>
          <p:cNvPr id="4" name="2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60869"/>
            <a:ext cx="609600" cy="609600"/>
          </a:xfrm>
          <a:prstGeom prst="rect">
            <a:avLst/>
          </a:prstGeom>
        </p:spPr>
      </p:pic>
    </p:spTree>
    <p:extLst>
      <p:ext uri="{BB962C8B-B14F-4D97-AF65-F5344CB8AC3E}">
        <p14:creationId xmlns:p14="http://schemas.microsoft.com/office/powerpoint/2010/main" val="125788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・法律</a:t>
            </a:r>
            <a:r>
              <a:rPr lang="ja-JP" altLang="en-US" sz="2400" dirty="0">
                <a:solidFill>
                  <a:srgbClr val="FF0000"/>
                </a:solidFill>
              </a:rPr>
              <a:t>を文字に拘泥せずに解釈する</a:t>
            </a:r>
          </a:p>
          <a:p>
            <a:pPr marL="0" indent="0">
              <a:buNone/>
            </a:pPr>
            <a:r>
              <a:rPr lang="ja-JP" altLang="en-US" sz="2400" dirty="0"/>
              <a:t>  現行の法律については、内容的には</a:t>
            </a:r>
            <a:r>
              <a:rPr lang="ja-JP" altLang="en-US" sz="2400" dirty="0" smtClean="0"/>
              <a:t>変える事なく</a:t>
            </a:r>
            <a:r>
              <a:rPr lang="ja-JP" altLang="en-US" sz="2400" dirty="0"/>
              <a:t>、単にねじ曲げて反対の解釈</a:t>
            </a:r>
            <a:r>
              <a:rPr lang="ja-JP" altLang="en-US" sz="2400" dirty="0" smtClean="0"/>
              <a:t>をする</a:t>
            </a:r>
            <a:r>
              <a:rPr lang="ja-JP" altLang="en-US" sz="2400" dirty="0"/>
              <a:t>ことによって、結果としては大層な成果を挙げてきた</a:t>
            </a:r>
            <a:r>
              <a:rPr lang="ja-JP" altLang="en-US" sz="2400" dirty="0" smtClean="0"/>
              <a:t>。</a:t>
            </a:r>
            <a:endParaRPr lang="en-US" altLang="ja-JP" sz="2400" dirty="0" smtClean="0"/>
          </a:p>
          <a:p>
            <a:pPr marL="0" indent="0">
              <a:buNone/>
            </a:pPr>
            <a:r>
              <a:rPr lang="ja-JP" altLang="en-US" sz="2400" dirty="0" smtClean="0"/>
              <a:t>その</a:t>
            </a:r>
            <a:r>
              <a:rPr lang="ja-JP" altLang="en-US" sz="2400" dirty="0"/>
              <a:t>成果は、第一に解釈 が法律を覆い隠すという事実に、</a:t>
            </a:r>
            <a:r>
              <a:rPr lang="ja-JP" altLang="en-US" sz="2400" dirty="0" smtClean="0"/>
              <a:t>次いで、立法</a:t>
            </a:r>
            <a:r>
              <a:rPr lang="ja-JP" altLang="en-US" sz="2400" dirty="0"/>
              <a:t>の錯綜した糸から何かを引き出すのは</a:t>
            </a:r>
            <a:r>
              <a:rPr lang="ja-JP" altLang="en-US" sz="2400" dirty="0" smtClean="0"/>
              <a:t>不可能になった為に</a:t>
            </a:r>
            <a:r>
              <a:rPr lang="ja-JP" altLang="en-US" sz="2400" dirty="0"/>
              <a:t>、政府の目から法が完全に姿を隠すという</a:t>
            </a:r>
            <a:r>
              <a:rPr lang="ja-JP" altLang="en-US" sz="2400" dirty="0" smtClean="0"/>
              <a:t>点は明</a:t>
            </a:r>
            <a:r>
              <a:rPr lang="ja-JP" altLang="en-US" sz="2400" dirty="0"/>
              <a:t>かに見てとれる</a:t>
            </a:r>
            <a:r>
              <a:rPr lang="ja-JP" altLang="en-US" sz="2400" dirty="0" smtClean="0"/>
              <a:t>。</a:t>
            </a:r>
            <a:endParaRPr lang="en-US" altLang="ja-JP" sz="2400" dirty="0" smtClean="0"/>
          </a:p>
          <a:p>
            <a:pPr marL="0" indent="0">
              <a:buNone/>
            </a:pPr>
            <a:r>
              <a:rPr lang="ja-JP" altLang="en-US" sz="2400" dirty="0" smtClean="0"/>
              <a:t>法律を</a:t>
            </a:r>
            <a:r>
              <a:rPr lang="ja-JP" altLang="en-US" sz="2400" dirty="0"/>
              <a:t>文字に拘泥せずに解釈するという学説は、ここに起源がある</a:t>
            </a:r>
            <a:r>
              <a:rPr lang="ja-JP" altLang="en-US" sz="2400" dirty="0" smtClean="0"/>
              <a:t>。</a:t>
            </a:r>
            <a:endParaRPr lang="en-US" altLang="ja-JP" sz="2400" dirty="0" smtClean="0"/>
          </a:p>
          <a:p>
            <a:pPr marL="0" indent="0">
              <a:buNone/>
            </a:pPr>
            <a:r>
              <a:rPr lang="ja-JP" altLang="en-US" sz="2400" dirty="0" smtClean="0"/>
              <a:t>＜</a:t>
            </a:r>
            <a:r>
              <a:rPr lang="ja-JP" altLang="en-US" sz="2400" dirty="0"/>
              <a:t>九＞</a:t>
            </a:r>
            <a:endParaRPr kumimoji="1" lang="ja-JP" altLang="en-US" sz="2400" dirty="0"/>
          </a:p>
        </p:txBody>
      </p:sp>
      <p:pic>
        <p:nvPicPr>
          <p:cNvPr id="4" name="2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3388" y="6248400"/>
            <a:ext cx="609600" cy="609600"/>
          </a:xfrm>
          <a:prstGeom prst="rect">
            <a:avLst/>
          </a:prstGeom>
        </p:spPr>
      </p:pic>
    </p:spTree>
    <p:extLst>
      <p:ext uri="{BB962C8B-B14F-4D97-AF65-F5344CB8AC3E}">
        <p14:creationId xmlns:p14="http://schemas.microsoft.com/office/powerpoint/2010/main" val="252082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・こんがらがった法律用語</a:t>
            </a:r>
            <a:r>
              <a:rPr lang="ja-JP" altLang="en-US" sz="2400" dirty="0">
                <a:solidFill>
                  <a:srgbClr val="FF0000"/>
                </a:solidFill>
              </a:rPr>
              <a:t>を駆使</a:t>
            </a:r>
            <a:r>
              <a:rPr lang="ja-JP" altLang="en-US" sz="2400" dirty="0" smtClean="0">
                <a:solidFill>
                  <a:srgbClr val="FF0000"/>
                </a:solidFill>
              </a:rPr>
              <a:t>して</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事態</a:t>
            </a:r>
            <a:r>
              <a:rPr lang="ja-JP" altLang="en-US" sz="2400" dirty="0">
                <a:solidFill>
                  <a:srgbClr val="FF0000"/>
                </a:solidFill>
              </a:rPr>
              <a:t>を正当化しなければならない</a:t>
            </a:r>
          </a:p>
          <a:p>
            <a:pPr marL="0" indent="0">
              <a:buNone/>
            </a:pPr>
            <a:r>
              <a:rPr lang="ja-JP" altLang="en-US" sz="2400" dirty="0"/>
              <a:t>  </a:t>
            </a:r>
            <a:r>
              <a:rPr lang="ja-JP" altLang="en-US" sz="2400" dirty="0" smtClean="0"/>
              <a:t>我々は、</a:t>
            </a:r>
            <a:r>
              <a:rPr lang="ja-JP" altLang="en-US" sz="2400" dirty="0"/>
              <a:t>常軌を逸していると</a:t>
            </a:r>
            <a:r>
              <a:rPr lang="ja-JP" altLang="en-US" sz="2400" dirty="0" smtClean="0"/>
              <a:t>思われる程、大胆</a:t>
            </a:r>
            <a:r>
              <a:rPr lang="ja-JP" altLang="en-US" sz="2400" dirty="0"/>
              <a:t>かつ不正な裁定を下さなければ ならない場合</a:t>
            </a:r>
            <a:r>
              <a:rPr lang="ja-JP" altLang="en-US" sz="2400" dirty="0" smtClean="0"/>
              <a:t>の為に</a:t>
            </a:r>
            <a:r>
              <a:rPr lang="ja-JP" altLang="en-US" sz="2400" dirty="0"/>
              <a:t>、言葉の微妙</a:t>
            </a:r>
            <a:r>
              <a:rPr lang="ja-JP" altLang="en-US" sz="2400" dirty="0" smtClean="0"/>
              <a:t>な綾を</a:t>
            </a:r>
            <a:r>
              <a:rPr lang="ja-JP" altLang="en-US" sz="2400" dirty="0"/>
              <a:t>探し出し</a:t>
            </a:r>
            <a:r>
              <a:rPr lang="ja-JP" altLang="en-US" sz="2400" dirty="0" smtClean="0"/>
              <a:t>、こんがらがった法律用語</a:t>
            </a:r>
            <a:r>
              <a:rPr lang="ja-JP" altLang="en-US" sz="2400" dirty="0"/>
              <a:t>を</a:t>
            </a:r>
            <a:r>
              <a:rPr lang="ja-JP" altLang="en-US" sz="2400" dirty="0" smtClean="0"/>
              <a:t>駆使して</a:t>
            </a:r>
            <a:r>
              <a:rPr lang="ja-JP" altLang="en-US" sz="2400" dirty="0"/>
              <a:t>事態を正当化</a:t>
            </a:r>
            <a:r>
              <a:rPr lang="ja-JP" altLang="en-US" sz="2400" dirty="0" smtClean="0"/>
              <a:t>しなければならない。</a:t>
            </a:r>
            <a:endParaRPr lang="en-US" altLang="ja-JP" sz="2400" dirty="0" smtClean="0"/>
          </a:p>
          <a:p>
            <a:pPr marL="0" indent="0">
              <a:buNone/>
            </a:pPr>
            <a:r>
              <a:rPr lang="ja-JP" altLang="en-US" sz="2400" dirty="0" smtClean="0"/>
              <a:t>そして</a:t>
            </a:r>
            <a:r>
              <a:rPr lang="ja-JP" altLang="en-US" sz="2400" dirty="0"/>
              <a:t>、この裁定が最も高潔</a:t>
            </a:r>
            <a:r>
              <a:rPr lang="ja-JP" altLang="en-US" sz="2400" dirty="0" smtClean="0"/>
              <a:t>で道徳に適った事を</a:t>
            </a:r>
            <a:r>
              <a:rPr lang="ja-JP" altLang="en-US" sz="2400" dirty="0"/>
              <a:t>法律用語で言っているのだと</a:t>
            </a:r>
            <a:r>
              <a:rPr lang="ja-JP" altLang="en-US" sz="2400" dirty="0" smtClean="0"/>
              <a:t>思わせる様に、</a:t>
            </a:r>
            <a:r>
              <a:rPr lang="ja-JP" altLang="en-US" sz="2400" dirty="0"/>
              <a:t>はっきり</a:t>
            </a:r>
            <a:r>
              <a:rPr lang="ja-JP" altLang="en-US" sz="2400" dirty="0" smtClean="0"/>
              <a:t>述べる事が肝要</a:t>
            </a:r>
            <a:r>
              <a:rPr lang="ja-JP" altLang="en-US" sz="2400" dirty="0"/>
              <a:t>で</a:t>
            </a:r>
            <a:r>
              <a:rPr lang="ja-JP" altLang="en-US" sz="2400" dirty="0" smtClean="0"/>
              <a:t>ある。</a:t>
            </a:r>
            <a:endParaRPr lang="en-US" altLang="ja-JP" sz="2400" dirty="0" smtClean="0"/>
          </a:p>
          <a:p>
            <a:pPr marL="0" indent="0">
              <a:buNone/>
            </a:pPr>
            <a:r>
              <a:rPr lang="ja-JP" altLang="en-US" sz="2400" dirty="0" smtClean="0"/>
              <a:t>＜</a:t>
            </a:r>
            <a:r>
              <a:rPr lang="ja-JP" altLang="en-US" sz="2400" dirty="0"/>
              <a:t>八＞</a:t>
            </a:r>
            <a:endParaRPr kumimoji="1" lang="ja-JP" altLang="en-US" sz="2400" dirty="0"/>
          </a:p>
        </p:txBody>
      </p:sp>
      <p:pic>
        <p:nvPicPr>
          <p:cNvPr id="4" name="2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9006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2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fontScale="92500"/>
          </a:bodyPr>
          <a:lstStyle/>
          <a:p>
            <a:pPr marL="0" indent="0">
              <a:buNone/>
            </a:pPr>
            <a:r>
              <a:rPr lang="ja-JP" altLang="en-US" sz="2400" dirty="0" smtClean="0">
                <a:solidFill>
                  <a:srgbClr val="FF0000"/>
                </a:solidFill>
              </a:rPr>
              <a:t>・重要</a:t>
            </a:r>
            <a:r>
              <a:rPr lang="ja-JP" altLang="en-US" sz="2400" dirty="0">
                <a:solidFill>
                  <a:srgbClr val="FF0000"/>
                </a:solidFill>
              </a:rPr>
              <a:t>な問題は明確に言い切ってはならない</a:t>
            </a:r>
          </a:p>
          <a:p>
            <a:pPr marL="0" indent="0">
              <a:buNone/>
            </a:pPr>
            <a:r>
              <a:rPr lang="ja-JP" altLang="en-US" sz="2400" dirty="0"/>
              <a:t>  権力の分立、言論の自由、新聞、宗教（信仰）、法の前の平等な結社の自由、</a:t>
            </a:r>
            <a:r>
              <a:rPr lang="ja-JP" altLang="en-US" sz="2400" dirty="0" smtClean="0"/>
              <a:t>財産の</a:t>
            </a:r>
            <a:r>
              <a:rPr lang="ja-JP" altLang="en-US" sz="2400" dirty="0"/>
              <a:t>不可侵性、居住、徴税（脱税の考え方）、法の遡及力</a:t>
            </a:r>
            <a:r>
              <a:rPr lang="en-US" altLang="ja-JP" sz="2400" dirty="0" smtClean="0"/>
              <a:t>……</a:t>
            </a:r>
          </a:p>
          <a:p>
            <a:pPr marL="0" indent="0">
              <a:buNone/>
            </a:pPr>
            <a:r>
              <a:rPr lang="ja-JP" altLang="en-US" sz="2400" dirty="0" smtClean="0"/>
              <a:t>これ等の</a:t>
            </a:r>
            <a:r>
              <a:rPr lang="ja-JP" altLang="en-US" sz="2400" dirty="0"/>
              <a:t>問題</a:t>
            </a:r>
            <a:r>
              <a:rPr lang="ja-JP" altLang="en-US" sz="2400" dirty="0" smtClean="0"/>
              <a:t>は全て、 </a:t>
            </a:r>
            <a:r>
              <a:rPr lang="ja-JP" altLang="en-US" sz="2400" dirty="0"/>
              <a:t>直接手を出したり人民の前であからさまにすべきで</a:t>
            </a:r>
            <a:r>
              <a:rPr lang="ja-JP" altLang="en-US" sz="2400" dirty="0" smtClean="0"/>
              <a:t>は無い様な事共で</a:t>
            </a:r>
            <a:r>
              <a:rPr lang="ja-JP" altLang="en-US" sz="2400" dirty="0"/>
              <a:t>ある</a:t>
            </a:r>
            <a:r>
              <a:rPr lang="ja-JP" altLang="en-US" sz="2400" dirty="0" smtClean="0"/>
              <a:t>。</a:t>
            </a:r>
            <a:endParaRPr lang="en-US" altLang="ja-JP" sz="2400" dirty="0" smtClean="0"/>
          </a:p>
          <a:p>
            <a:pPr marL="0" indent="0">
              <a:buNone/>
            </a:pPr>
            <a:r>
              <a:rPr lang="ja-JP" altLang="en-US" sz="2400" dirty="0" smtClean="0"/>
              <a:t>どうしても</a:t>
            </a:r>
            <a:r>
              <a:rPr lang="ja-JP" altLang="en-US" sz="2400" dirty="0"/>
              <a:t>直接触れなければならない際には、明確に言い切ってはならない</a:t>
            </a:r>
            <a:r>
              <a:rPr lang="ja-JP" altLang="en-US" sz="2400" dirty="0" smtClean="0"/>
              <a:t>。</a:t>
            </a:r>
            <a:endParaRPr lang="en-US" altLang="ja-JP" sz="2400" dirty="0" smtClean="0"/>
          </a:p>
          <a:p>
            <a:pPr marL="0" indent="0">
              <a:buNone/>
            </a:pPr>
            <a:r>
              <a:rPr lang="ja-JP" altLang="en-US" sz="2400" dirty="0" smtClean="0"/>
              <a:t>現在</a:t>
            </a:r>
            <a:r>
              <a:rPr lang="ja-JP" altLang="en-US" sz="2400" dirty="0"/>
              <a:t>の法</a:t>
            </a:r>
            <a:r>
              <a:rPr lang="ja-JP" altLang="en-US" sz="2400" dirty="0" smtClean="0"/>
              <a:t>についての我々の原則的</a:t>
            </a:r>
            <a:r>
              <a:rPr lang="ja-JP" altLang="en-US" sz="2400" dirty="0"/>
              <a:t>な考えを微に入り細に入り穿って</a:t>
            </a:r>
            <a:r>
              <a:rPr lang="ja-JP" altLang="en-US" sz="2400" dirty="0" smtClean="0"/>
              <a:t>語る事なく</a:t>
            </a:r>
            <a:r>
              <a:rPr lang="ja-JP" altLang="en-US" sz="2400" dirty="0"/>
              <a:t>、単に</a:t>
            </a:r>
            <a:r>
              <a:rPr lang="ja-JP" altLang="en-US" sz="2400" dirty="0" smtClean="0"/>
              <a:t>さらりと言ってのける</a:t>
            </a:r>
            <a:r>
              <a:rPr lang="ja-JP" altLang="en-US" sz="2400" dirty="0"/>
              <a:t>だけに留めなくてはならない</a:t>
            </a:r>
            <a:r>
              <a:rPr lang="ja-JP" altLang="en-US" sz="2400" dirty="0" smtClean="0"/>
              <a:t>。</a:t>
            </a:r>
            <a:endParaRPr lang="en-US" altLang="ja-JP" sz="2400" dirty="0" smtClean="0"/>
          </a:p>
          <a:p>
            <a:pPr marL="0" indent="0">
              <a:buNone/>
            </a:pPr>
            <a:r>
              <a:rPr lang="en-US" altLang="ja-JP" sz="2400" dirty="0" smtClean="0"/>
              <a:t>……</a:t>
            </a:r>
            <a:r>
              <a:rPr lang="ja-JP" altLang="en-US" sz="2400" dirty="0"/>
              <a:t>原理を明かさなければ</a:t>
            </a:r>
            <a:r>
              <a:rPr lang="ja-JP" altLang="en-US" sz="2400" dirty="0" smtClean="0"/>
              <a:t>、我々は行動</a:t>
            </a:r>
            <a:r>
              <a:rPr lang="ja-JP" altLang="en-US" sz="2400" dirty="0"/>
              <a:t>の自由を確保しておいて</a:t>
            </a:r>
            <a:r>
              <a:rPr lang="ja-JP" altLang="en-US" sz="2400" dirty="0" smtClean="0"/>
              <a:t>、彼らの</a:t>
            </a:r>
            <a:r>
              <a:rPr lang="ja-JP" altLang="en-US" sz="2400" dirty="0"/>
              <a:t>注意を惹くことなくあれこれ</a:t>
            </a:r>
            <a:r>
              <a:rPr lang="ja-JP" altLang="en-US" sz="2400" dirty="0" smtClean="0"/>
              <a:t>と逸らせるが</a:t>
            </a:r>
            <a:r>
              <a:rPr lang="ja-JP" altLang="en-US" sz="2400" dirty="0"/>
              <a:t>、 一部でも明言してしまうと、たった一言だけで何もかも与えて</a:t>
            </a:r>
            <a:r>
              <a:rPr lang="ja-JP" altLang="en-US" sz="2400" dirty="0" smtClean="0"/>
              <a:t>しまった事に</a:t>
            </a:r>
            <a:r>
              <a:rPr lang="ja-JP" altLang="en-US" sz="2400" dirty="0"/>
              <a:t>なる</a:t>
            </a:r>
            <a:r>
              <a:rPr lang="ja-JP" altLang="en-US" sz="2400" dirty="0" smtClean="0"/>
              <a:t>から</a:t>
            </a:r>
            <a:r>
              <a:rPr lang="ja-JP" altLang="en-US" sz="2400" dirty="0"/>
              <a:t>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sp>
        <p:nvSpPr>
          <p:cNvPr id="4" name="四角形吹き出し 3"/>
          <p:cNvSpPr/>
          <p:nvPr/>
        </p:nvSpPr>
        <p:spPr>
          <a:xfrm>
            <a:off x="6084168" y="6381328"/>
            <a:ext cx="4176464" cy="1512168"/>
          </a:xfrm>
          <a:prstGeom prst="wedgeRectCallout">
            <a:avLst>
              <a:gd name="adj1" fmla="val 40271"/>
              <a:gd name="adj2" fmla="val 795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rgbClr val="FF0000"/>
                </a:solidFill>
              </a:rPr>
              <a:t>微に入り細</a:t>
            </a:r>
            <a:r>
              <a:rPr lang="ja-JP" altLang="en-US" b="1" u="sng" dirty="0" smtClean="0">
                <a:solidFill>
                  <a:srgbClr val="FF0000"/>
                </a:solidFill>
              </a:rPr>
              <a:t>に入り とは</a:t>
            </a:r>
            <a:endParaRPr lang="en-US" altLang="ja-JP" b="1" u="sng" dirty="0" smtClean="0">
              <a:solidFill>
                <a:srgbClr val="FF0000"/>
              </a:solidFill>
            </a:endParaRPr>
          </a:p>
          <a:p>
            <a:endParaRPr lang="en-US" altLang="ja-JP" b="1" u="sng" dirty="0" smtClean="0">
              <a:solidFill>
                <a:srgbClr val="FF0000"/>
              </a:solidFill>
            </a:endParaRPr>
          </a:p>
          <a:p>
            <a:r>
              <a:rPr lang="ja-JP" altLang="en-US" dirty="0">
                <a:solidFill>
                  <a:schemeClr val="bg1"/>
                </a:solidFill>
              </a:rPr>
              <a:t>非常に細かいところまで入りこむさま</a:t>
            </a:r>
            <a:r>
              <a:rPr lang="ja-JP" altLang="en-US" dirty="0" smtClean="0">
                <a:solidFill>
                  <a:schemeClr val="bg1"/>
                </a:solidFill>
              </a:rPr>
              <a:t>。</a:t>
            </a:r>
            <a:endParaRPr lang="en-US" altLang="ja-JP" dirty="0" smtClean="0">
              <a:solidFill>
                <a:schemeClr val="bg1"/>
              </a:solidFill>
            </a:endParaRPr>
          </a:p>
          <a:p>
            <a:r>
              <a:rPr lang="ja-JP" altLang="en-US" dirty="0" smtClean="0">
                <a:solidFill>
                  <a:schemeClr val="bg1"/>
                </a:solidFill>
              </a:rPr>
              <a:t>微</a:t>
            </a:r>
            <a:r>
              <a:rPr lang="ja-JP" altLang="en-US" dirty="0">
                <a:solidFill>
                  <a:schemeClr val="bg1"/>
                </a:solidFill>
              </a:rPr>
              <a:t>に入り細にわたって</a:t>
            </a:r>
            <a:r>
              <a:rPr lang="ja-JP" altLang="en-US" dirty="0" smtClean="0">
                <a:solidFill>
                  <a:schemeClr val="bg1"/>
                </a:solidFill>
              </a:rPr>
              <a:t>。</a:t>
            </a:r>
            <a:endParaRPr lang="en-US" altLang="ja-JP" dirty="0" smtClean="0">
              <a:solidFill>
                <a:schemeClr val="bg1"/>
              </a:solidFill>
            </a:endParaRPr>
          </a:p>
          <a:p>
            <a:r>
              <a:rPr lang="ja-JP" altLang="en-US" dirty="0" smtClean="0">
                <a:solidFill>
                  <a:schemeClr val="bg1"/>
                </a:solidFill>
              </a:rPr>
              <a:t> </a:t>
            </a:r>
            <a:r>
              <a:rPr lang="ja-JP" altLang="en-US" dirty="0">
                <a:solidFill>
                  <a:schemeClr val="bg1"/>
                </a:solidFill>
              </a:rPr>
              <a:t>「 －調べる」</a:t>
            </a:r>
            <a:endParaRPr kumimoji="1" lang="ja-JP" altLang="en-US" dirty="0">
              <a:solidFill>
                <a:schemeClr val="bg1"/>
              </a:solidFill>
            </a:endParaRPr>
          </a:p>
        </p:txBody>
      </p:sp>
      <p:pic>
        <p:nvPicPr>
          <p:cNvPr id="5" name="9-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68" y="6248400"/>
            <a:ext cx="609600" cy="609600"/>
          </a:xfrm>
          <a:prstGeom prst="rect">
            <a:avLst/>
          </a:prstGeom>
        </p:spPr>
      </p:pic>
    </p:spTree>
    <p:extLst>
      <p:ext uri="{BB962C8B-B14F-4D97-AF65-F5344CB8AC3E}">
        <p14:creationId xmlns:p14="http://schemas.microsoft.com/office/powerpoint/2010/main" val="339614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022E-16 -7.40741E-7 L -0.39375 -0.75069 " pathEditMode="relative" rAng="0" ptsTypes="AA">
                                      <p:cBhvr>
                                        <p:cTn id="6" dur="1250" fill="hold"/>
                                        <p:tgtEl>
                                          <p:spTgt spid="4"/>
                                        </p:tgtEl>
                                        <p:attrNameLst>
                                          <p:attrName>ppt_x</p:attrName>
                                          <p:attrName>ppt_y</p:attrName>
                                        </p:attrNameLst>
                                      </p:cBhvr>
                                      <p:rCtr x="-19688" y="-3754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5042"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・労働者</a:t>
            </a:r>
            <a:r>
              <a:rPr lang="ja-JP" altLang="en-US" sz="2400" dirty="0">
                <a:solidFill>
                  <a:srgbClr val="FF0000"/>
                </a:solidFill>
              </a:rPr>
              <a:t>を資本の権利に従わせるのは飢えである</a:t>
            </a:r>
          </a:p>
          <a:p>
            <a:pPr marL="0" indent="0">
              <a:buNone/>
            </a:pPr>
            <a:r>
              <a:rPr lang="ja-JP" altLang="en-US" sz="2400" dirty="0"/>
              <a:t>  </a:t>
            </a:r>
            <a:r>
              <a:rPr lang="ja-JP" altLang="en-US" sz="2400" dirty="0" smtClean="0"/>
              <a:t>我々の権力</a:t>
            </a:r>
            <a:r>
              <a:rPr lang="ja-JP" altLang="en-US" sz="2400" dirty="0"/>
              <a:t>は、労働者の慢性食料不足と肉体的虚弱を必要とする</a:t>
            </a:r>
            <a:r>
              <a:rPr lang="ja-JP" altLang="en-US" sz="2400" dirty="0" smtClean="0"/>
              <a:t>。</a:t>
            </a:r>
            <a:endParaRPr lang="en-US" altLang="ja-JP" sz="2400" dirty="0" smtClean="0"/>
          </a:p>
          <a:p>
            <a:pPr marL="0" indent="0">
              <a:buNone/>
            </a:pPr>
            <a:r>
              <a:rPr lang="ja-JP" altLang="en-US" sz="2400" dirty="0" smtClean="0"/>
              <a:t>正にそうして於いてこそ</a:t>
            </a:r>
            <a:r>
              <a:rPr lang="ja-JP" altLang="en-US" sz="2400" dirty="0"/>
              <a:t>、彼</a:t>
            </a:r>
            <a:r>
              <a:rPr lang="ja-JP" altLang="en-US" sz="2400" dirty="0" smtClean="0"/>
              <a:t>は我々の</a:t>
            </a:r>
            <a:r>
              <a:rPr lang="ja-JP" altLang="en-US" sz="2400" dirty="0"/>
              <a:t>意のままに</a:t>
            </a:r>
            <a:r>
              <a:rPr lang="ja-JP" altLang="en-US" sz="2400" dirty="0" smtClean="0"/>
              <a:t>従う様に</a:t>
            </a:r>
            <a:r>
              <a:rPr lang="ja-JP" altLang="en-US" sz="2400" dirty="0"/>
              <a:t>なり</a:t>
            </a:r>
            <a:r>
              <a:rPr lang="ja-JP" altLang="en-US" sz="2400" dirty="0" smtClean="0"/>
              <a:t>、我々に敵対</a:t>
            </a:r>
            <a:r>
              <a:rPr lang="ja-JP" altLang="en-US" sz="2400" dirty="0"/>
              <a:t>する強 さも意志</a:t>
            </a:r>
            <a:r>
              <a:rPr lang="ja-JP" altLang="en-US" sz="2400" dirty="0" smtClean="0"/>
              <a:t>も無くなり、自分達の</a:t>
            </a:r>
            <a:r>
              <a:rPr lang="ja-JP" altLang="en-US" sz="2400" dirty="0"/>
              <a:t>権威を見つけ出そうとはしなくなる</a:t>
            </a:r>
            <a:r>
              <a:rPr lang="ja-JP" altLang="en-US" sz="2400" dirty="0" smtClean="0"/>
              <a:t>。</a:t>
            </a:r>
            <a:endParaRPr lang="en-US" altLang="ja-JP" sz="2400" dirty="0" smtClean="0"/>
          </a:p>
          <a:p>
            <a:pPr marL="0" indent="0">
              <a:buNone/>
            </a:pPr>
            <a:r>
              <a:rPr lang="ja-JP" altLang="en-US" sz="2400" dirty="0" smtClean="0"/>
              <a:t>王達が正当に</a:t>
            </a:r>
            <a:r>
              <a:rPr lang="ja-JP" altLang="en-US" sz="2400" dirty="0"/>
              <a:t>貴族に与えた権力よりも</a:t>
            </a:r>
            <a:r>
              <a:rPr lang="ja-JP" altLang="en-US" sz="2400" dirty="0" smtClean="0"/>
              <a:t>、更に確実</a:t>
            </a:r>
            <a:r>
              <a:rPr lang="ja-JP" altLang="en-US" sz="2400" dirty="0"/>
              <a:t>に労働者を資本の権利に従わせるのが飢え</a:t>
            </a:r>
            <a:r>
              <a:rPr lang="ja-JP" altLang="en-US" sz="2400" dirty="0" smtClean="0"/>
              <a:t>である。</a:t>
            </a:r>
            <a:endParaRPr lang="en-US" altLang="ja-JP" sz="2400" dirty="0" smtClean="0"/>
          </a:p>
          <a:p>
            <a:pPr marL="0" indent="0">
              <a:buNone/>
            </a:pPr>
            <a:r>
              <a:rPr lang="ja-JP" altLang="en-US" sz="2400" dirty="0" smtClean="0"/>
              <a:t>＜</a:t>
            </a:r>
            <a:r>
              <a:rPr lang="ja-JP" altLang="en-US" sz="2400" dirty="0"/>
              <a:t>三＞</a:t>
            </a:r>
            <a:endParaRPr kumimoji="1" lang="ja-JP" altLang="en-US" sz="2400" dirty="0"/>
          </a:p>
        </p:txBody>
      </p:sp>
      <p:pic>
        <p:nvPicPr>
          <p:cNvPr id="4" name="2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1544"/>
            <a:ext cx="609600" cy="609600"/>
          </a:xfrm>
          <a:prstGeom prst="rect">
            <a:avLst/>
          </a:prstGeom>
        </p:spPr>
      </p:pic>
    </p:spTree>
    <p:extLst>
      <p:ext uri="{BB962C8B-B14F-4D97-AF65-F5344CB8AC3E}">
        <p14:creationId xmlns:p14="http://schemas.microsoft.com/office/powerpoint/2010/main" val="68015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0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・フランス</a:t>
            </a:r>
            <a:r>
              <a:rPr lang="ja-JP" altLang="en-US" sz="2400" dirty="0">
                <a:solidFill>
                  <a:srgbClr val="FF0000"/>
                </a:solidFill>
              </a:rPr>
              <a:t>革命を「大革命」と名付けたの</a:t>
            </a:r>
            <a:r>
              <a:rPr lang="ja-JP" altLang="en-US" sz="2400" dirty="0" smtClean="0">
                <a:solidFill>
                  <a:srgbClr val="FF0000"/>
                </a:solidFill>
              </a:rPr>
              <a:t>は我々で</a:t>
            </a:r>
            <a:r>
              <a:rPr lang="ja-JP" altLang="en-US" sz="2400" dirty="0">
                <a:solidFill>
                  <a:srgbClr val="FF0000"/>
                </a:solidFill>
              </a:rPr>
              <a:t>あった</a:t>
            </a:r>
          </a:p>
          <a:p>
            <a:pPr marL="0" indent="0">
              <a:buNone/>
            </a:pPr>
            <a:r>
              <a:rPr lang="ja-JP" altLang="en-US" sz="2400" dirty="0"/>
              <a:t>  フランス革命を想起</a:t>
            </a:r>
            <a:r>
              <a:rPr lang="ja-JP" altLang="en-US" sz="2400" dirty="0" smtClean="0"/>
              <a:t>して頂きたい。</a:t>
            </a:r>
            <a:endParaRPr lang="en-US" altLang="ja-JP" sz="2400" dirty="0" smtClean="0"/>
          </a:p>
          <a:p>
            <a:pPr marL="0" indent="0">
              <a:buNone/>
            </a:pPr>
            <a:r>
              <a:rPr lang="ja-JP" altLang="en-US" sz="2400" dirty="0" smtClean="0"/>
              <a:t>それ</a:t>
            </a:r>
            <a:r>
              <a:rPr lang="ja-JP" altLang="en-US" sz="2400" dirty="0"/>
              <a:t>を「大革命」と名付けたの</a:t>
            </a:r>
            <a:r>
              <a:rPr lang="ja-JP" altLang="en-US" sz="2400" dirty="0" smtClean="0"/>
              <a:t>は我々であった。</a:t>
            </a:r>
            <a:endParaRPr lang="en-US" altLang="ja-JP" sz="2400" dirty="0" smtClean="0"/>
          </a:p>
          <a:p>
            <a:pPr marL="0" indent="0">
              <a:buNone/>
            </a:pPr>
            <a:r>
              <a:rPr lang="ja-JP" altLang="en-US" sz="2400" dirty="0" smtClean="0"/>
              <a:t>その</a:t>
            </a:r>
            <a:r>
              <a:rPr lang="ja-JP" altLang="en-US" sz="2400" dirty="0"/>
              <a:t>準備が秘密裡に</a:t>
            </a:r>
            <a:r>
              <a:rPr lang="ja-JP" altLang="en-US" sz="2400" dirty="0" smtClean="0"/>
              <a:t>行われた事を、我々は</a:t>
            </a:r>
            <a:r>
              <a:rPr lang="ja-JP" altLang="en-US" sz="2400" dirty="0"/>
              <a:t>熟知している</a:t>
            </a:r>
            <a:r>
              <a:rPr lang="ja-JP" altLang="en-US" sz="2400" dirty="0" smtClean="0"/>
              <a:t>。</a:t>
            </a:r>
            <a:endParaRPr lang="en-US" altLang="ja-JP" sz="2400" dirty="0" smtClean="0"/>
          </a:p>
          <a:p>
            <a:pPr marL="0" indent="0">
              <a:buNone/>
            </a:pPr>
            <a:r>
              <a:rPr lang="ja-JP" altLang="en-US" sz="2400" dirty="0" smtClean="0"/>
              <a:t>あの革命は</a:t>
            </a:r>
            <a:r>
              <a:rPr lang="ja-JP" altLang="en-US" sz="2400" dirty="0"/>
              <a:t>全面的</a:t>
            </a:r>
            <a:r>
              <a:rPr lang="ja-JP" altLang="en-US" sz="2400" dirty="0" smtClean="0"/>
              <a:t>に我らの手</a:t>
            </a:r>
            <a:r>
              <a:rPr lang="ja-JP" altLang="en-US" sz="2400" dirty="0"/>
              <a:t>で遂行した一大事業であったのである。</a:t>
            </a:r>
            <a:endParaRPr kumimoji="1" lang="ja-JP" altLang="en-US" sz="2400" dirty="0"/>
          </a:p>
        </p:txBody>
      </p:sp>
      <p:pic>
        <p:nvPicPr>
          <p:cNvPr id="4" nam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5553"/>
            <a:ext cx="609600" cy="609600"/>
          </a:xfrm>
          <a:prstGeom prst="rect">
            <a:avLst/>
          </a:prstGeom>
        </p:spPr>
      </p:pic>
    </p:spTree>
    <p:extLst>
      <p:ext uri="{BB962C8B-B14F-4D97-AF65-F5344CB8AC3E}">
        <p14:creationId xmlns:p14="http://schemas.microsoft.com/office/powerpoint/2010/main" val="20964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・憎悪</a:t>
            </a:r>
            <a:r>
              <a:rPr lang="ja-JP" altLang="en-US" sz="2400" dirty="0">
                <a:solidFill>
                  <a:srgbClr val="FF0000"/>
                </a:solidFill>
              </a:rPr>
              <a:t>は経済危機の火で倍加される</a:t>
            </a:r>
          </a:p>
          <a:p>
            <a:pPr marL="0" indent="0">
              <a:buNone/>
            </a:pPr>
            <a:r>
              <a:rPr lang="ja-JP" altLang="en-US" sz="2400" dirty="0"/>
              <a:t>  憎悪は、</a:t>
            </a:r>
            <a:r>
              <a:rPr lang="en-US" altLang="ja-JP" sz="2400" dirty="0"/>
              <a:t>〝</a:t>
            </a:r>
            <a:r>
              <a:rPr lang="ja-JP" altLang="en-US" sz="2400" dirty="0"/>
              <a:t>経済危機</a:t>
            </a:r>
            <a:r>
              <a:rPr lang="en-US" altLang="ja-JP" sz="2400" dirty="0"/>
              <a:t>〟</a:t>
            </a:r>
            <a:r>
              <a:rPr lang="ja-JP" altLang="en-US" sz="2400" dirty="0"/>
              <a:t>の効果で数倍もの火の手を挙げるだろう</a:t>
            </a:r>
            <a:r>
              <a:rPr lang="ja-JP" altLang="en-US" sz="2400" dirty="0" smtClean="0"/>
              <a:t>。</a:t>
            </a:r>
            <a:endParaRPr lang="en-US" altLang="ja-JP" sz="2400" dirty="0" smtClean="0"/>
          </a:p>
          <a:p>
            <a:pPr marL="0" indent="0">
              <a:buNone/>
            </a:pPr>
            <a:r>
              <a:rPr lang="ja-JP" altLang="en-US" sz="2400" dirty="0" smtClean="0"/>
              <a:t>経済</a:t>
            </a:r>
            <a:r>
              <a:rPr lang="ja-JP" altLang="en-US" sz="2400" dirty="0"/>
              <a:t>危機たるや</a:t>
            </a:r>
            <a:r>
              <a:rPr lang="ja-JP" altLang="en-US" sz="2400" dirty="0" smtClean="0"/>
              <a:t>為替</a:t>
            </a:r>
            <a:r>
              <a:rPr lang="ja-JP" altLang="en-US" sz="2400" dirty="0"/>
              <a:t>取引を中止させ、工業を停止させるだろう</a:t>
            </a:r>
            <a:r>
              <a:rPr lang="ja-JP" altLang="en-US" sz="2400" dirty="0" smtClean="0"/>
              <a:t>。</a:t>
            </a:r>
            <a:endParaRPr lang="en-US" altLang="ja-JP" sz="2400" dirty="0" smtClean="0"/>
          </a:p>
          <a:p>
            <a:pPr marL="0" indent="0">
              <a:buNone/>
            </a:pPr>
            <a:r>
              <a:rPr lang="ja-JP" altLang="en-US" sz="2400" dirty="0" smtClean="0"/>
              <a:t>我々は、</a:t>
            </a:r>
            <a:r>
              <a:rPr lang="ja-JP" altLang="en-US" sz="2400" dirty="0"/>
              <a:t>自分たちが熟知している 隠密な方法を総動員し</a:t>
            </a:r>
            <a:r>
              <a:rPr lang="ja-JP" altLang="en-US" sz="2400" dirty="0" smtClean="0"/>
              <a:t>、全て我々の手中</a:t>
            </a:r>
            <a:r>
              <a:rPr lang="ja-JP" altLang="en-US" sz="2400" dirty="0"/>
              <a:t>にある金力の助けを借りて、大規模</a:t>
            </a:r>
            <a:r>
              <a:rPr lang="ja-JP" altLang="en-US" sz="2400" dirty="0" smtClean="0"/>
              <a:t>な経済</a:t>
            </a:r>
            <a:r>
              <a:rPr lang="ja-JP" altLang="en-US" sz="2400" dirty="0"/>
              <a:t>危機を作り出し、それによって全ヨーロッパ諸国の労働者群集</a:t>
            </a:r>
            <a:r>
              <a:rPr lang="ja-JP" altLang="en-US" sz="2400" dirty="0" smtClean="0"/>
              <a:t>を一斉にまとめて路上</a:t>
            </a:r>
            <a:r>
              <a:rPr lang="ja-JP" altLang="en-US" sz="2400" dirty="0"/>
              <a:t>に放り出すだろう</a:t>
            </a:r>
            <a:r>
              <a:rPr lang="ja-JP" altLang="en-US" sz="2400" dirty="0" smtClean="0"/>
              <a:t>。</a:t>
            </a:r>
            <a:endParaRPr lang="en-US" altLang="ja-JP" sz="2400" dirty="0" smtClean="0"/>
          </a:p>
          <a:p>
            <a:pPr marL="0" indent="0">
              <a:buNone/>
            </a:pPr>
            <a:r>
              <a:rPr lang="ja-JP" altLang="en-US" sz="2400" dirty="0" smtClean="0"/>
              <a:t>これ等の</a:t>
            </a:r>
            <a:r>
              <a:rPr lang="ja-JP" altLang="en-US" sz="2400" dirty="0"/>
              <a:t>群集は、ただ単に無知である</a:t>
            </a:r>
            <a:r>
              <a:rPr lang="ja-JP" altLang="en-US" sz="2400" dirty="0" smtClean="0"/>
              <a:t>が故に</a:t>
            </a:r>
            <a:r>
              <a:rPr lang="ja-JP" altLang="en-US" sz="2400" dirty="0"/>
              <a:t>、揺籃</a:t>
            </a:r>
            <a:r>
              <a:rPr lang="ja-JP" altLang="en-US" sz="2400" dirty="0" smtClean="0"/>
              <a:t>時代</a:t>
            </a:r>
            <a:r>
              <a:rPr lang="ja-JP" altLang="en-US" sz="2400" dirty="0"/>
              <a:t>から羨み妬んでいた連中を喜んで血祭りにあげ、連中の財産を</a:t>
            </a:r>
            <a:r>
              <a:rPr lang="ja-JP" altLang="en-US" sz="2400" dirty="0" smtClean="0"/>
              <a:t>略奪出来るだろう</a:t>
            </a:r>
            <a:r>
              <a:rPr lang="ja-JP" altLang="en-US" sz="2400" dirty="0"/>
              <a:t>。 </a:t>
            </a:r>
            <a:endParaRPr lang="en-US" altLang="ja-JP" sz="2400" dirty="0" smtClean="0"/>
          </a:p>
          <a:p>
            <a:pPr marL="0" indent="0">
              <a:buNone/>
            </a:pPr>
            <a:r>
              <a:rPr lang="ja-JP" altLang="en-US" sz="2400" dirty="0" smtClean="0"/>
              <a:t>彼らは</a:t>
            </a:r>
            <a:r>
              <a:rPr lang="en-US" altLang="ja-JP" sz="2400" dirty="0" smtClean="0"/>
              <a:t>〝</a:t>
            </a:r>
            <a:r>
              <a:rPr lang="ja-JP" altLang="en-US" sz="2400" dirty="0" smtClean="0"/>
              <a:t>我々のもの</a:t>
            </a:r>
            <a:r>
              <a:rPr lang="en-US" altLang="ja-JP" sz="2400" dirty="0" smtClean="0"/>
              <a:t>〟</a:t>
            </a:r>
            <a:r>
              <a:rPr lang="ja-JP" altLang="en-US" sz="2400" dirty="0" err="1"/>
              <a:t>には</a:t>
            </a:r>
            <a:r>
              <a:rPr lang="ja-JP" altLang="en-US" sz="2400" dirty="0"/>
              <a:t>手をつけない</a:t>
            </a:r>
            <a:r>
              <a:rPr lang="ja-JP" altLang="en-US" sz="2400" dirty="0" smtClean="0"/>
              <a:t>。</a:t>
            </a:r>
            <a:endParaRPr lang="en-US" altLang="ja-JP" sz="2400" dirty="0" smtClean="0"/>
          </a:p>
          <a:p>
            <a:pPr marL="0" indent="0">
              <a:buNone/>
            </a:pPr>
            <a:r>
              <a:rPr lang="ja-JP" altLang="en-US" sz="2400" dirty="0" smtClean="0"/>
              <a:t>何故なら、</a:t>
            </a:r>
            <a:r>
              <a:rPr lang="ja-JP" altLang="en-US" sz="2400" dirty="0"/>
              <a:t>襲撃の時機を知って</a:t>
            </a:r>
            <a:r>
              <a:rPr lang="ja-JP" altLang="en-US" sz="2400" dirty="0" smtClean="0"/>
              <a:t>いるのは我々で</a:t>
            </a:r>
            <a:r>
              <a:rPr lang="ja-JP" altLang="en-US" sz="2400" dirty="0"/>
              <a:t>あり</a:t>
            </a:r>
            <a:r>
              <a:rPr lang="ja-JP" altLang="en-US" sz="2400" dirty="0" smtClean="0"/>
              <a:t>、我々は</a:t>
            </a:r>
            <a:r>
              <a:rPr lang="ja-JP" altLang="en-US" sz="2400" dirty="0"/>
              <a:t>財産を守る手が打てるからである</a:t>
            </a:r>
            <a:r>
              <a:rPr lang="ja-JP" altLang="en-US" sz="2400" dirty="0" smtClean="0"/>
              <a:t>。　　＜</a:t>
            </a:r>
            <a:r>
              <a:rPr lang="ja-JP" altLang="en-US" sz="2400" dirty="0"/>
              <a:t>四＞</a:t>
            </a:r>
            <a:endParaRPr kumimoji="1" lang="ja-JP" altLang="en-US" sz="2400" dirty="0"/>
          </a:p>
        </p:txBody>
      </p:sp>
      <p:pic>
        <p:nvPicPr>
          <p:cNvPr id="4" name="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9649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8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・投機</a:t>
            </a:r>
            <a:r>
              <a:rPr lang="ja-JP" altLang="en-US" sz="2400" dirty="0">
                <a:solidFill>
                  <a:srgbClr val="FF0000"/>
                </a:solidFill>
              </a:rPr>
              <a:t>を産業の基礎にしなければならない</a:t>
            </a:r>
          </a:p>
          <a:p>
            <a:pPr marL="0" indent="0">
              <a:buNone/>
            </a:pPr>
            <a:r>
              <a:rPr lang="ja-JP" altLang="en-US" sz="2400" dirty="0"/>
              <a:t>  ゴイム社会をきっぱりと崩壊滅亡せん</a:t>
            </a:r>
            <a:r>
              <a:rPr lang="ja-JP" altLang="en-US" sz="2400" dirty="0" smtClean="0"/>
              <a:t>が為に</a:t>
            </a:r>
            <a:r>
              <a:rPr lang="ja-JP" altLang="en-US" sz="2400" dirty="0"/>
              <a:t>は、投機を産業の基礎に</a:t>
            </a:r>
            <a:r>
              <a:rPr lang="ja-JP" altLang="en-US" sz="2400" dirty="0" smtClean="0"/>
              <a:t>しなければならない。</a:t>
            </a:r>
            <a:endParaRPr lang="en-US" altLang="ja-JP" sz="2400" dirty="0" smtClean="0"/>
          </a:p>
          <a:p>
            <a:pPr marL="0" indent="0">
              <a:buNone/>
            </a:pPr>
            <a:r>
              <a:rPr lang="ja-JP" altLang="en-US" sz="2400" dirty="0" smtClean="0"/>
              <a:t>その</a:t>
            </a:r>
            <a:r>
              <a:rPr lang="ja-JP" altLang="en-US" sz="2400" dirty="0"/>
              <a:t>結果、産業が国土から引き出したものは、いくつかの手を通り抜けて 投機に手渡される</a:t>
            </a:r>
            <a:r>
              <a:rPr lang="ja-JP" altLang="en-US" sz="2400" dirty="0" smtClean="0"/>
              <a:t>、即ち、我らが</a:t>
            </a:r>
            <a:r>
              <a:rPr lang="ja-JP" altLang="en-US" sz="2400" dirty="0"/>
              <a:t>階級に転り込むであろう</a:t>
            </a:r>
            <a:r>
              <a:rPr lang="ja-JP" altLang="en-US" sz="2400" dirty="0" smtClean="0"/>
              <a:t>。</a:t>
            </a:r>
            <a:endParaRPr lang="en-US" altLang="ja-JP" sz="2400" dirty="0" smtClean="0"/>
          </a:p>
          <a:p>
            <a:pPr marL="0" indent="0">
              <a:buNone/>
            </a:pPr>
            <a:r>
              <a:rPr lang="ja-JP" altLang="en-US" sz="2400" dirty="0" smtClean="0"/>
              <a:t>＜</a:t>
            </a:r>
            <a:r>
              <a:rPr lang="ja-JP" altLang="en-US" sz="2400" dirty="0"/>
              <a:t>四＞</a:t>
            </a:r>
            <a:endParaRPr kumimoji="1" lang="ja-JP" altLang="en-US" sz="2400" dirty="0"/>
          </a:p>
        </p:txBody>
      </p:sp>
      <p:pic>
        <p:nvPicPr>
          <p:cNvPr id="4" name="2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0332" y="6248400"/>
            <a:ext cx="609600" cy="609600"/>
          </a:xfrm>
          <a:prstGeom prst="rect">
            <a:avLst/>
          </a:prstGeom>
        </p:spPr>
      </p:pic>
    </p:spTree>
    <p:extLst>
      <p:ext uri="{BB962C8B-B14F-4D97-AF65-F5344CB8AC3E}">
        <p14:creationId xmlns:p14="http://schemas.microsoft.com/office/powerpoint/2010/main" val="44043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・戦争</a:t>
            </a:r>
            <a:r>
              <a:rPr lang="ja-JP" altLang="en-US" sz="2400" dirty="0">
                <a:solidFill>
                  <a:srgbClr val="FF0000"/>
                </a:solidFill>
              </a:rPr>
              <a:t>は経済に基礎を置くように仕向けるべきである</a:t>
            </a:r>
          </a:p>
          <a:p>
            <a:pPr marL="0" indent="0">
              <a:buNone/>
            </a:pPr>
            <a:r>
              <a:rPr lang="ja-JP" altLang="en-US" sz="2400" dirty="0"/>
              <a:t>  </a:t>
            </a:r>
            <a:r>
              <a:rPr lang="ja-JP" altLang="en-US" sz="2400" dirty="0" smtClean="0"/>
              <a:t>我々の目的</a:t>
            </a:r>
            <a:r>
              <a:rPr lang="ja-JP" altLang="en-US" sz="2400" dirty="0"/>
              <a:t>には戦争は欠くべからざるものである</a:t>
            </a:r>
            <a:r>
              <a:rPr lang="ja-JP" altLang="en-US" sz="2400" dirty="0" smtClean="0"/>
              <a:t>。</a:t>
            </a:r>
            <a:endParaRPr lang="en-US" altLang="ja-JP" sz="2400" dirty="0" smtClean="0"/>
          </a:p>
          <a:p>
            <a:pPr marL="0" indent="0">
              <a:buNone/>
            </a:pPr>
            <a:r>
              <a:rPr lang="ja-JP" altLang="en-US" sz="2400" dirty="0" smtClean="0"/>
              <a:t>が、出来る限り、戦争</a:t>
            </a:r>
            <a:r>
              <a:rPr lang="ja-JP" altLang="en-US" sz="2400" dirty="0"/>
              <a:t>が</a:t>
            </a:r>
            <a:r>
              <a:rPr lang="ja-JP" altLang="en-US" sz="2400" dirty="0" smtClean="0"/>
              <a:t>領土的</a:t>
            </a:r>
            <a:r>
              <a:rPr lang="ja-JP" altLang="en-US" sz="2400" dirty="0"/>
              <a:t>な利益</a:t>
            </a:r>
            <a:r>
              <a:rPr lang="ja-JP" altLang="en-US" sz="2400" dirty="0" smtClean="0"/>
              <a:t>をもたらさない様に</a:t>
            </a:r>
            <a:r>
              <a:rPr lang="ja-JP" altLang="en-US" sz="2400" dirty="0"/>
              <a:t>仕向けるべきである</a:t>
            </a:r>
            <a:r>
              <a:rPr lang="ja-JP" altLang="en-US" sz="2400" dirty="0" smtClean="0"/>
              <a:t>。</a:t>
            </a:r>
            <a:endParaRPr lang="en-US" altLang="ja-JP" sz="2400" dirty="0" smtClean="0"/>
          </a:p>
          <a:p>
            <a:pPr marL="0" indent="0">
              <a:buNone/>
            </a:pPr>
            <a:r>
              <a:rPr lang="ja-JP" altLang="en-US" sz="2400" dirty="0" smtClean="0"/>
              <a:t>そう</a:t>
            </a:r>
            <a:r>
              <a:rPr lang="ja-JP" altLang="en-US" sz="2400" dirty="0"/>
              <a:t>すれば、戦争は経済に</a:t>
            </a:r>
            <a:r>
              <a:rPr lang="ja-JP" altLang="en-US" sz="2400" dirty="0" smtClean="0"/>
              <a:t>基盤</a:t>
            </a:r>
            <a:r>
              <a:rPr lang="ja-JP" altLang="en-US" sz="2400" dirty="0"/>
              <a:t>を</a:t>
            </a:r>
            <a:r>
              <a:rPr lang="ja-JP" altLang="en-US" sz="2400" dirty="0" smtClean="0"/>
              <a:t>置く様に</a:t>
            </a:r>
            <a:r>
              <a:rPr lang="ja-JP" altLang="en-US" sz="2400" dirty="0"/>
              <a:t>なり、各国</a:t>
            </a:r>
            <a:r>
              <a:rPr lang="ja-JP" altLang="en-US" sz="2400" dirty="0" smtClean="0"/>
              <a:t>は我々の</a:t>
            </a:r>
            <a:r>
              <a:rPr lang="ja-JP" altLang="en-US" sz="2400" dirty="0"/>
              <a:t>支配の強力さを思い知らされるであろう</a:t>
            </a:r>
            <a:r>
              <a:rPr lang="ja-JP" altLang="en-US" sz="2400" dirty="0" smtClean="0"/>
              <a:t>。</a:t>
            </a:r>
            <a:endParaRPr lang="en-US" altLang="ja-JP" sz="2400" dirty="0" smtClean="0"/>
          </a:p>
          <a:p>
            <a:pPr marL="0" indent="0">
              <a:buNone/>
            </a:pPr>
            <a:r>
              <a:rPr lang="ja-JP" altLang="en-US" sz="2400" dirty="0" smtClean="0"/>
              <a:t>また</a:t>
            </a:r>
            <a:r>
              <a:rPr lang="ja-JP" altLang="en-US" sz="2400" dirty="0"/>
              <a:t>、当事国は双方</a:t>
            </a:r>
            <a:r>
              <a:rPr lang="ja-JP" altLang="en-US" sz="2400" dirty="0" smtClean="0"/>
              <a:t>とも我々が</a:t>
            </a:r>
            <a:r>
              <a:rPr lang="ja-JP" altLang="en-US" sz="2400" dirty="0"/>
              <a:t>国境を越えて放った代理人団の思うが</a:t>
            </a:r>
            <a:r>
              <a:rPr lang="ja-JP" altLang="en-US" sz="2400" dirty="0" err="1"/>
              <a:t>ままに</a:t>
            </a:r>
            <a:r>
              <a:rPr lang="ja-JP" altLang="en-US" sz="2400" dirty="0"/>
              <a:t>操られ るだろう</a:t>
            </a:r>
            <a:r>
              <a:rPr lang="ja-JP" altLang="en-US" sz="2400" dirty="0" smtClean="0"/>
              <a:t>。</a:t>
            </a:r>
            <a:endParaRPr lang="en-US" altLang="ja-JP" sz="2400" dirty="0" smtClean="0"/>
          </a:p>
          <a:p>
            <a:pPr marL="0" indent="0">
              <a:buNone/>
            </a:pPr>
            <a:r>
              <a:rPr lang="ja-JP" altLang="en-US" sz="2400" dirty="0" smtClean="0"/>
              <a:t>＜</a:t>
            </a:r>
            <a:r>
              <a:rPr lang="ja-JP" altLang="en-US" sz="2400" dirty="0"/>
              <a:t>二＞</a:t>
            </a:r>
            <a:endParaRPr kumimoji="1" lang="ja-JP" altLang="en-US" sz="2400" dirty="0"/>
          </a:p>
        </p:txBody>
      </p:sp>
      <p:pic>
        <p:nvPicPr>
          <p:cNvPr id="4" name="3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104912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・金本位制</a:t>
            </a:r>
            <a:r>
              <a:rPr lang="ja-JP" altLang="en-US" sz="2400" dirty="0">
                <a:solidFill>
                  <a:srgbClr val="FF0000"/>
                </a:solidFill>
              </a:rPr>
              <a:t>を採用した国々は危殆に瀕している</a:t>
            </a:r>
          </a:p>
          <a:p>
            <a:pPr marL="0" indent="0">
              <a:buNone/>
            </a:pPr>
            <a:r>
              <a:rPr lang="ja-JP" altLang="en-US" sz="2400" dirty="0"/>
              <a:t>  御存知</a:t>
            </a:r>
            <a:r>
              <a:rPr lang="ja-JP" altLang="en-US" sz="2400" dirty="0" smtClean="0"/>
              <a:t>の様に、</a:t>
            </a:r>
            <a:r>
              <a:rPr lang="ja-JP" altLang="en-US" sz="2400" dirty="0"/>
              <a:t>金本位制を採用した国々は危殆に瀕している</a:t>
            </a:r>
            <a:r>
              <a:rPr lang="ja-JP" altLang="en-US" sz="2400" dirty="0" smtClean="0"/>
              <a:t>。</a:t>
            </a:r>
            <a:endParaRPr lang="en-US" altLang="ja-JP" sz="2400" dirty="0" smtClean="0"/>
          </a:p>
          <a:p>
            <a:pPr marL="0" indent="0">
              <a:buNone/>
            </a:pPr>
            <a:r>
              <a:rPr lang="ja-JP" altLang="en-US" sz="2400" dirty="0" smtClean="0"/>
              <a:t>我々が流通して</a:t>
            </a:r>
            <a:r>
              <a:rPr lang="ja-JP" altLang="en-US" sz="2400" dirty="0"/>
              <a:t>いる金を出来る限り引き上げるものだから、通貨の必要を</a:t>
            </a:r>
            <a:r>
              <a:rPr lang="ja-JP" altLang="en-US" sz="2400" dirty="0" smtClean="0"/>
              <a:t>満たす事が出来無くなって</a:t>
            </a:r>
            <a:r>
              <a:rPr lang="ja-JP" altLang="en-US" sz="2400" dirty="0"/>
              <a:t>いる</a:t>
            </a:r>
            <a:r>
              <a:rPr lang="ja-JP" altLang="en-US" sz="2400" dirty="0" smtClean="0"/>
              <a:t>。</a:t>
            </a:r>
            <a:endParaRPr lang="en-US" altLang="ja-JP" sz="2400" dirty="0" smtClean="0"/>
          </a:p>
          <a:p>
            <a:pPr marL="0" indent="0">
              <a:buNone/>
            </a:pPr>
            <a:r>
              <a:rPr lang="ja-JP" altLang="en-US" sz="2400" dirty="0" smtClean="0"/>
              <a:t>＜</a:t>
            </a:r>
            <a:r>
              <a:rPr lang="ja-JP" altLang="en-US" sz="2400" dirty="0"/>
              <a:t>二十＞</a:t>
            </a:r>
            <a:endParaRPr kumimoji="1" lang="ja-JP" altLang="en-US" sz="2400" dirty="0"/>
          </a:p>
        </p:txBody>
      </p:sp>
      <p:pic>
        <p:nvPicPr>
          <p:cNvPr id="4" name="3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5358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・我々が計画</a:t>
            </a:r>
            <a:r>
              <a:rPr lang="ja-JP" altLang="en-US" sz="2400" dirty="0">
                <a:solidFill>
                  <a:srgbClr val="FF0000"/>
                </a:solidFill>
              </a:rPr>
              <a:t>したゴイムの財政制度</a:t>
            </a:r>
            <a:r>
              <a:rPr lang="ja-JP" altLang="en-US" sz="2400" dirty="0" smtClean="0">
                <a:solidFill>
                  <a:srgbClr val="FF0000"/>
                </a:solidFill>
              </a:rPr>
              <a:t>と</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原理</a:t>
            </a:r>
            <a:r>
              <a:rPr lang="ja-JP" altLang="en-US" sz="2400" dirty="0">
                <a:solidFill>
                  <a:srgbClr val="FF0000"/>
                </a:solidFill>
              </a:rPr>
              <a:t>の改革案</a:t>
            </a:r>
            <a:r>
              <a:rPr lang="ja-JP" altLang="en-US" sz="2400" dirty="0" smtClean="0">
                <a:solidFill>
                  <a:srgbClr val="FF0000"/>
                </a:solidFill>
              </a:rPr>
              <a:t>は国庫を空</a:t>
            </a:r>
            <a:r>
              <a:rPr lang="ja-JP" altLang="en-US" sz="2400" dirty="0">
                <a:solidFill>
                  <a:srgbClr val="FF0000"/>
                </a:solidFill>
              </a:rPr>
              <a:t>にさせる</a:t>
            </a:r>
          </a:p>
          <a:p>
            <a:pPr marL="0" indent="0">
              <a:buNone/>
            </a:pPr>
            <a:r>
              <a:rPr lang="ja-JP" altLang="en-US" sz="2400" dirty="0"/>
              <a:t>  </a:t>
            </a:r>
            <a:r>
              <a:rPr lang="ja-JP" altLang="en-US" sz="2400" dirty="0" smtClean="0"/>
              <a:t>我々が計画</a:t>
            </a:r>
            <a:r>
              <a:rPr lang="ja-JP" altLang="en-US" sz="2400" dirty="0"/>
              <a:t>したゴイムの財政制度と原理の改革案は、誰も肝を潰さないように 衣</a:t>
            </a:r>
            <a:r>
              <a:rPr lang="ja-JP" altLang="en-US" sz="2400" dirty="0" smtClean="0"/>
              <a:t>を被せてある</a:t>
            </a:r>
            <a:r>
              <a:rPr lang="en-US" altLang="ja-JP" sz="2400" dirty="0" smtClean="0"/>
              <a:t>……</a:t>
            </a:r>
          </a:p>
          <a:p>
            <a:pPr marL="0" indent="0">
              <a:buNone/>
            </a:pPr>
            <a:r>
              <a:rPr lang="ja-JP" altLang="en-US" sz="2400" dirty="0" smtClean="0"/>
              <a:t>ゴイ</a:t>
            </a:r>
            <a:r>
              <a:rPr lang="ja-JP" altLang="en-US" sz="2400" dirty="0"/>
              <a:t>政府の無頓着なやり方のお蔭で、国庫はついに空になる</a:t>
            </a:r>
            <a:r>
              <a:rPr lang="ja-JP" altLang="en-US" sz="2400" dirty="0" smtClean="0"/>
              <a:t>。</a:t>
            </a:r>
            <a:endParaRPr lang="en-US" altLang="ja-JP" sz="2400" dirty="0" smtClean="0"/>
          </a:p>
          <a:p>
            <a:pPr marL="0" indent="0">
              <a:buNone/>
            </a:pPr>
            <a:r>
              <a:rPr lang="ja-JP" altLang="en-US" sz="2400" dirty="0" smtClean="0"/>
              <a:t> </a:t>
            </a:r>
            <a:r>
              <a:rPr lang="ja-JP" altLang="en-US" sz="2400" dirty="0"/>
              <a:t>ここで国債時代が始まるのだが、国債は国庫以外のものまで呑み込み、かくてゴイ</a:t>
            </a:r>
            <a:r>
              <a:rPr lang="ja-JP" altLang="en-US" sz="2400" dirty="0" smtClean="0"/>
              <a:t>国家全部が</a:t>
            </a:r>
            <a:r>
              <a:rPr lang="ja-JP" altLang="en-US" sz="2400" dirty="0"/>
              <a:t>ご破産となるのである</a:t>
            </a:r>
            <a:r>
              <a:rPr lang="ja-JP" altLang="en-US" sz="2400" dirty="0" smtClean="0"/>
              <a:t>。</a:t>
            </a:r>
            <a:endParaRPr lang="en-US" altLang="ja-JP" sz="2400" dirty="0" smtClean="0"/>
          </a:p>
          <a:p>
            <a:pPr marL="0" indent="0">
              <a:buNone/>
            </a:pPr>
            <a:r>
              <a:rPr lang="ja-JP" altLang="en-US" sz="2400" dirty="0" smtClean="0"/>
              <a:t>先刻</a:t>
            </a:r>
            <a:r>
              <a:rPr lang="ja-JP" altLang="en-US" sz="2400" dirty="0"/>
              <a:t>御承知であろうが</a:t>
            </a:r>
            <a:r>
              <a:rPr lang="ja-JP" altLang="en-US" sz="2400" dirty="0" smtClean="0"/>
              <a:t>、</a:t>
            </a:r>
            <a:r>
              <a:rPr lang="ja-JP" altLang="en-US" sz="2400" dirty="0"/>
              <a:t>かく</a:t>
            </a:r>
            <a:r>
              <a:rPr lang="ja-JP" altLang="en-US" sz="2400" dirty="0" smtClean="0"/>
              <a:t>の如き、財政管</a:t>
            </a:r>
            <a:r>
              <a:rPr lang="ja-JP" altLang="en-US" sz="2400" dirty="0"/>
              <a:t>理法</a:t>
            </a:r>
            <a:r>
              <a:rPr lang="ja-JP" altLang="en-US" sz="2400" dirty="0" smtClean="0"/>
              <a:t>は、 我々がゴイム</a:t>
            </a:r>
            <a:r>
              <a:rPr lang="ja-JP" altLang="en-US" sz="2400" dirty="0"/>
              <a:t>に授けた方法であって</a:t>
            </a:r>
            <a:r>
              <a:rPr lang="ja-JP" altLang="en-US" sz="2400" dirty="0" smtClean="0"/>
              <a:t>、我々がこれ</a:t>
            </a:r>
            <a:r>
              <a:rPr lang="ja-JP" altLang="en-US" sz="2400" dirty="0"/>
              <a:t>を実行</a:t>
            </a:r>
            <a:r>
              <a:rPr lang="ja-JP" altLang="en-US" sz="2400" dirty="0" smtClean="0"/>
              <a:t>する事は出来ない。</a:t>
            </a:r>
            <a:endParaRPr lang="en-US" altLang="ja-JP" sz="2400" dirty="0" smtClean="0"/>
          </a:p>
          <a:p>
            <a:pPr marL="0" indent="0">
              <a:buNone/>
            </a:pPr>
            <a:r>
              <a:rPr lang="ja-JP" altLang="en-US" sz="2400" dirty="0" smtClean="0"/>
              <a:t> </a:t>
            </a:r>
            <a:r>
              <a:rPr lang="ja-JP" altLang="en-US" sz="2400" dirty="0"/>
              <a:t>＜二十＞</a:t>
            </a:r>
            <a:endParaRPr kumimoji="1" lang="ja-JP" altLang="en-US" sz="2400" dirty="0"/>
          </a:p>
        </p:txBody>
      </p:sp>
      <p:pic>
        <p:nvPicPr>
          <p:cNvPr id="4" name="3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0815"/>
            <a:ext cx="609600" cy="609600"/>
          </a:xfrm>
          <a:prstGeom prst="rect">
            <a:avLst/>
          </a:prstGeom>
        </p:spPr>
      </p:pic>
    </p:spTree>
    <p:extLst>
      <p:ext uri="{BB962C8B-B14F-4D97-AF65-F5344CB8AC3E}">
        <p14:creationId xmlns:p14="http://schemas.microsoft.com/office/powerpoint/2010/main" val="40918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8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・国債</a:t>
            </a:r>
            <a:r>
              <a:rPr lang="ja-JP" altLang="en-US" sz="2400" dirty="0">
                <a:solidFill>
                  <a:srgbClr val="FF0000"/>
                </a:solidFill>
              </a:rPr>
              <a:t>は支配者の頭の上にぶら下って</a:t>
            </a:r>
            <a:r>
              <a:rPr lang="ja-JP" altLang="en-US" sz="2400" dirty="0" smtClean="0">
                <a:solidFill>
                  <a:srgbClr val="FF0000"/>
                </a:solidFill>
              </a:rPr>
              <a:t>いる</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ダモクレス</a:t>
            </a:r>
            <a:r>
              <a:rPr lang="ja-JP" altLang="en-US" sz="2400" dirty="0">
                <a:solidFill>
                  <a:srgbClr val="FF0000"/>
                </a:solidFill>
              </a:rPr>
              <a:t>の剣である</a:t>
            </a:r>
          </a:p>
          <a:p>
            <a:pPr marL="0" indent="0">
              <a:buNone/>
            </a:pPr>
            <a:r>
              <a:rPr lang="ja-JP" altLang="en-US" sz="2400" dirty="0"/>
              <a:t>  国債はどんな種類であろうとも、国家が脆弱であり国家機能を理解</a:t>
            </a:r>
            <a:r>
              <a:rPr lang="ja-JP" altLang="en-US" sz="2400" dirty="0" smtClean="0"/>
              <a:t>する事すら欠如</a:t>
            </a:r>
            <a:r>
              <a:rPr lang="ja-JP" altLang="en-US" sz="2400" dirty="0"/>
              <a:t>している証拠である</a:t>
            </a:r>
            <a:r>
              <a:rPr lang="ja-JP" altLang="en-US" sz="2400" dirty="0" smtClean="0"/>
              <a:t>。</a:t>
            </a:r>
            <a:endParaRPr lang="en-US" altLang="ja-JP" sz="2400" dirty="0" smtClean="0"/>
          </a:p>
          <a:p>
            <a:pPr marL="0" indent="0">
              <a:buNone/>
            </a:pPr>
            <a:r>
              <a:rPr lang="ja-JP" altLang="en-US" sz="2400" dirty="0" smtClean="0"/>
              <a:t>国債</a:t>
            </a:r>
            <a:r>
              <a:rPr lang="ja-JP" altLang="en-US" sz="2400" dirty="0"/>
              <a:t>は支配者の頭の上にぶら下っているダモクレスの剣</a:t>
            </a:r>
            <a:r>
              <a:rPr lang="ja-JP" altLang="en-US" sz="2400" dirty="0" smtClean="0"/>
              <a:t>の様なもので</a:t>
            </a:r>
            <a:r>
              <a:rPr lang="ja-JP" altLang="en-US" sz="2400" dirty="0"/>
              <a:t>、支配者は国民から税金を取る代わりに</a:t>
            </a:r>
            <a:r>
              <a:rPr lang="ja-JP" altLang="en-US" sz="2400" dirty="0" smtClean="0"/>
              <a:t>、我々の</a:t>
            </a:r>
            <a:r>
              <a:rPr lang="ja-JP" altLang="en-US" sz="2400" dirty="0"/>
              <a:t>銀行家に掌</a:t>
            </a:r>
            <a:r>
              <a:rPr lang="ja-JP" altLang="en-US" sz="2400" dirty="0" smtClean="0"/>
              <a:t>をさし伸ばして憐れみ</a:t>
            </a:r>
            <a:r>
              <a:rPr lang="ja-JP" altLang="en-US" sz="2400" dirty="0"/>
              <a:t>を乞うようになる</a:t>
            </a:r>
            <a:r>
              <a:rPr lang="ja-JP" altLang="en-US" sz="2400" dirty="0" smtClean="0"/>
              <a:t>。</a:t>
            </a:r>
            <a:endParaRPr lang="en-US" altLang="ja-JP" sz="2400" dirty="0" smtClean="0"/>
          </a:p>
          <a:p>
            <a:pPr marL="0" indent="0">
              <a:buNone/>
            </a:pPr>
            <a:r>
              <a:rPr lang="ja-JP" altLang="en-US" sz="2400" dirty="0" smtClean="0"/>
              <a:t>外債</a:t>
            </a:r>
            <a:r>
              <a:rPr lang="ja-JP" altLang="en-US" sz="2400" dirty="0"/>
              <a:t>は国家の体に取りついている蛭であって、蛭</a:t>
            </a:r>
            <a:r>
              <a:rPr lang="ja-JP" altLang="en-US" sz="2400" dirty="0" smtClean="0"/>
              <a:t>の方</a:t>
            </a:r>
            <a:r>
              <a:rPr lang="ja-JP" altLang="en-US" sz="2400" dirty="0"/>
              <a:t>で自然に落ちるか、国家が叩き潰しでもしない限り取れるものではない</a:t>
            </a:r>
            <a:r>
              <a:rPr lang="ja-JP" altLang="en-US" sz="2400" dirty="0" smtClean="0"/>
              <a:t>。</a:t>
            </a:r>
            <a:endParaRPr lang="en-US" altLang="ja-JP" sz="2400" dirty="0" smtClean="0"/>
          </a:p>
          <a:p>
            <a:pPr marL="0" indent="0">
              <a:buNone/>
            </a:pPr>
            <a:r>
              <a:rPr lang="ja-JP" altLang="en-US" sz="2400" dirty="0" smtClean="0"/>
              <a:t>だが</a:t>
            </a:r>
            <a:r>
              <a:rPr lang="ja-JP" altLang="en-US" sz="2400" dirty="0"/>
              <a:t>、</a:t>
            </a:r>
            <a:r>
              <a:rPr lang="ja-JP" altLang="en-US" sz="2400" dirty="0" smtClean="0"/>
              <a:t>ゴイ</a:t>
            </a:r>
            <a:r>
              <a:rPr lang="ja-JP" altLang="en-US" sz="2400" dirty="0"/>
              <a:t>の国家はこの蛭を払い落とさない</a:t>
            </a:r>
            <a:r>
              <a:rPr lang="ja-JP" altLang="en-US" sz="2400" dirty="0" smtClean="0"/>
              <a:t>。</a:t>
            </a:r>
            <a:endParaRPr lang="en-US" altLang="ja-JP" sz="2400" dirty="0" smtClean="0"/>
          </a:p>
          <a:p>
            <a:pPr marL="0" indent="0">
              <a:buNone/>
            </a:pPr>
            <a:r>
              <a:rPr lang="ja-JP" altLang="en-US" sz="2400" dirty="0" smtClean="0"/>
              <a:t>行き着く先は滅亡と</a:t>
            </a:r>
            <a:r>
              <a:rPr lang="ja-JP" altLang="en-US" sz="2400" dirty="0"/>
              <a:t>いうところまで、</a:t>
            </a:r>
            <a:r>
              <a:rPr lang="ja-JP" altLang="en-US" sz="2400" dirty="0" smtClean="0"/>
              <a:t>ますます取りつかせ</a:t>
            </a:r>
            <a:r>
              <a:rPr lang="ja-JP" altLang="en-US" sz="2400" dirty="0"/>
              <a:t>太らせ、最後は失血して自ら死を招くのである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二十＞</a:t>
            </a:r>
            <a:endParaRPr kumimoji="1" lang="ja-JP" altLang="en-US" sz="2400" dirty="0"/>
          </a:p>
        </p:txBody>
      </p:sp>
      <p:sp>
        <p:nvSpPr>
          <p:cNvPr id="4" name="角丸四角形 3"/>
          <p:cNvSpPr/>
          <p:nvPr/>
        </p:nvSpPr>
        <p:spPr>
          <a:xfrm>
            <a:off x="6444208" y="6237312"/>
            <a:ext cx="6480720" cy="43204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000" b="1" u="sng" dirty="0" smtClean="0">
                <a:solidFill>
                  <a:srgbClr val="FF0000"/>
                </a:solidFill>
              </a:rPr>
              <a:t>ダモクレスの剣とは</a:t>
            </a:r>
            <a:endParaRPr lang="en-US" altLang="ja-JP" sz="2000" b="1" u="sng" dirty="0" smtClean="0">
              <a:solidFill>
                <a:srgbClr val="FF0000"/>
              </a:solidFill>
            </a:endParaRPr>
          </a:p>
          <a:p>
            <a:r>
              <a:rPr lang="ja-JP" altLang="en-US" b="1" dirty="0" smtClean="0">
                <a:solidFill>
                  <a:schemeClr val="tx1"/>
                </a:solidFill>
              </a:rPr>
              <a:t>ある</a:t>
            </a:r>
            <a:r>
              <a:rPr lang="ja-JP" altLang="en-US" b="1" dirty="0">
                <a:solidFill>
                  <a:schemeClr val="tx1"/>
                </a:solidFill>
              </a:rPr>
              <a:t>日、ダモクレスがシチリアの僭主・ディオニュシオスの権力と栄光を羨み、追従の言葉を述べた</a:t>
            </a:r>
            <a:r>
              <a:rPr lang="ja-JP" altLang="en-US" b="1" dirty="0" smtClean="0">
                <a:solidFill>
                  <a:schemeClr val="tx1"/>
                </a:solidFill>
              </a:rPr>
              <a:t>。</a:t>
            </a:r>
            <a:endParaRPr lang="en-US" altLang="ja-JP" b="1" dirty="0" smtClean="0">
              <a:solidFill>
                <a:schemeClr val="tx1"/>
              </a:solidFill>
            </a:endParaRPr>
          </a:p>
          <a:p>
            <a:r>
              <a:rPr lang="ja-JP" altLang="en-US" b="1" dirty="0" smtClean="0">
                <a:solidFill>
                  <a:schemeClr val="tx1"/>
                </a:solidFill>
              </a:rPr>
              <a:t>する</a:t>
            </a:r>
            <a:r>
              <a:rPr lang="ja-JP" altLang="en-US" b="1" dirty="0">
                <a:solidFill>
                  <a:schemeClr val="tx1"/>
                </a:solidFill>
              </a:rPr>
              <a:t>と後日、ダモクレスは僭主から豪華な宴の招待を受けた</a:t>
            </a:r>
            <a:r>
              <a:rPr lang="ja-JP" altLang="en-US" b="1" dirty="0" smtClean="0">
                <a:solidFill>
                  <a:schemeClr val="tx1"/>
                </a:solidFill>
              </a:rPr>
              <a:t>。</a:t>
            </a:r>
            <a:endParaRPr lang="en-US" altLang="ja-JP" b="1" dirty="0" smtClean="0">
              <a:solidFill>
                <a:schemeClr val="tx1"/>
              </a:solidFill>
            </a:endParaRPr>
          </a:p>
          <a:p>
            <a:r>
              <a:rPr lang="ja-JP" altLang="en-US" b="1" dirty="0" smtClean="0">
                <a:solidFill>
                  <a:schemeClr val="tx1"/>
                </a:solidFill>
              </a:rPr>
              <a:t>宴</a:t>
            </a:r>
            <a:r>
              <a:rPr lang="ja-JP" altLang="en-US" b="1" dirty="0">
                <a:solidFill>
                  <a:schemeClr val="tx1"/>
                </a:solidFill>
              </a:rPr>
              <a:t>は贅を極めたものであったが、その豪華な席からダモクレスがふと頭上を見上げると、天井から今にも切れそうな細い糸（馬の尾の毛）で、剣が吊るされていた</a:t>
            </a:r>
            <a:r>
              <a:rPr lang="ja-JP" altLang="en-US" b="1" dirty="0" smtClean="0">
                <a:solidFill>
                  <a:schemeClr val="tx1"/>
                </a:solidFill>
              </a:rPr>
              <a:t>。</a:t>
            </a:r>
            <a:endParaRPr lang="en-US" altLang="ja-JP" b="1" dirty="0" smtClean="0">
              <a:solidFill>
                <a:schemeClr val="tx1"/>
              </a:solidFill>
            </a:endParaRPr>
          </a:p>
          <a:p>
            <a:r>
              <a:rPr lang="ja-JP" altLang="en-US" b="1" dirty="0" smtClean="0">
                <a:solidFill>
                  <a:schemeClr val="tx1"/>
                </a:solidFill>
              </a:rPr>
              <a:t>僭主</a:t>
            </a:r>
            <a:r>
              <a:rPr lang="ja-JP" altLang="en-US" b="1" dirty="0">
                <a:solidFill>
                  <a:schemeClr val="tx1"/>
                </a:solidFill>
              </a:rPr>
              <a:t>・ディオニュシオスは、ダモクレスの羨んでいる僭主という立場が</a:t>
            </a:r>
            <a:r>
              <a:rPr lang="ja-JP" altLang="en-US" b="1" dirty="0" smtClean="0">
                <a:solidFill>
                  <a:schemeClr val="tx1"/>
                </a:solidFill>
              </a:rPr>
              <a:t>、如何に命</a:t>
            </a:r>
            <a:r>
              <a:rPr lang="ja-JP" altLang="en-US" b="1" dirty="0">
                <a:solidFill>
                  <a:schemeClr val="tx1"/>
                </a:solidFill>
              </a:rPr>
              <a:t>の危険</a:t>
            </a:r>
            <a:r>
              <a:rPr lang="ja-JP" altLang="en-US" b="1" dirty="0" smtClean="0">
                <a:solidFill>
                  <a:schemeClr val="tx1"/>
                </a:solidFill>
              </a:rPr>
              <a:t>を伴うもの</a:t>
            </a:r>
            <a:r>
              <a:rPr lang="ja-JP" altLang="en-US" b="1" dirty="0">
                <a:solidFill>
                  <a:schemeClr val="tx1"/>
                </a:solidFill>
              </a:rPr>
              <a:t>であるかを示したのである。</a:t>
            </a:r>
          </a:p>
          <a:p>
            <a:r>
              <a:rPr lang="ja-JP" altLang="en-US" b="1" dirty="0">
                <a:solidFill>
                  <a:schemeClr val="tx1"/>
                </a:solidFill>
              </a:rPr>
              <a:t>この故事から、ヨーロッパ文化圏で「ダモクレスの剣」は、常に戦々恐々としている状況</a:t>
            </a:r>
            <a:r>
              <a:rPr lang="ja-JP" altLang="en-US" b="1" dirty="0" smtClean="0">
                <a:solidFill>
                  <a:schemeClr val="tx1"/>
                </a:solidFill>
              </a:rPr>
              <a:t>、或はその様な状況をもたらすものの譬えに用いられる様に</a:t>
            </a:r>
            <a:r>
              <a:rPr lang="ja-JP" altLang="en-US" b="1" dirty="0">
                <a:solidFill>
                  <a:schemeClr val="tx1"/>
                </a:solidFill>
              </a:rPr>
              <a:t>なった。</a:t>
            </a:r>
            <a:endParaRPr kumimoji="1" lang="ja-JP" altLang="en-US" b="1" dirty="0">
              <a:solidFill>
                <a:schemeClr val="tx1"/>
              </a:solidFill>
            </a:endParaRPr>
          </a:p>
        </p:txBody>
      </p:sp>
      <p:pic>
        <p:nvPicPr>
          <p:cNvPr id="8" name="3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68" y="6241026"/>
            <a:ext cx="609600" cy="609600"/>
          </a:xfrm>
          <a:prstGeom prst="rect">
            <a:avLst/>
          </a:prstGeom>
        </p:spPr>
      </p:pic>
    </p:spTree>
    <p:extLst>
      <p:ext uri="{BB962C8B-B14F-4D97-AF65-F5344CB8AC3E}">
        <p14:creationId xmlns:p14="http://schemas.microsoft.com/office/powerpoint/2010/main" val="119588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44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017 -3.7037E-6 L -0.53542 -0.71389 " pathEditMode="relative" rAng="0" ptsTypes="AA">
                                      <p:cBhvr>
                                        <p:cTn id="10" dur="1250" fill="hold"/>
                                        <p:tgtEl>
                                          <p:spTgt spid="4"/>
                                        </p:tgtEl>
                                        <p:attrNameLst>
                                          <p:attrName>ppt_x</p:attrName>
                                          <p:attrName>ppt_y</p:attrName>
                                        </p:attrNameLst>
                                      </p:cBhvr>
                                      <p:rCtr x="-26788" y="-35694"/>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normAutofit/>
          </a:bodyP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Autofit/>
          </a:bodyPr>
          <a:lstStyle/>
          <a:p>
            <a:pPr marL="0" indent="0">
              <a:buNone/>
            </a:pPr>
            <a:r>
              <a:rPr lang="ja-JP" altLang="en-US" sz="2020" dirty="0" smtClean="0">
                <a:solidFill>
                  <a:srgbClr val="FF0000"/>
                </a:solidFill>
              </a:rPr>
              <a:t>・彼らの</a:t>
            </a:r>
            <a:r>
              <a:rPr lang="ja-JP" altLang="en-US" sz="2020" dirty="0">
                <a:solidFill>
                  <a:srgbClr val="FF0000"/>
                </a:solidFill>
              </a:rPr>
              <a:t>人民は驚く</a:t>
            </a:r>
            <a:r>
              <a:rPr lang="ja-JP" altLang="en-US" sz="2020" dirty="0" smtClean="0">
                <a:solidFill>
                  <a:srgbClr val="FF0000"/>
                </a:solidFill>
              </a:rPr>
              <a:t>べき程勤勉なのに</a:t>
            </a:r>
            <a:endParaRPr lang="en-US" altLang="ja-JP" sz="2020" dirty="0" smtClean="0">
              <a:solidFill>
                <a:srgbClr val="FF0000"/>
              </a:solidFill>
            </a:endParaRPr>
          </a:p>
          <a:p>
            <a:pPr marL="0" indent="0">
              <a:buNone/>
            </a:pPr>
            <a:r>
              <a:rPr lang="ja-JP" altLang="en-US" sz="2020" dirty="0">
                <a:solidFill>
                  <a:srgbClr val="FF0000"/>
                </a:solidFill>
              </a:rPr>
              <a:t>　</a:t>
            </a:r>
            <a:r>
              <a:rPr lang="ja-JP" altLang="en-US" sz="2020" dirty="0" smtClean="0">
                <a:solidFill>
                  <a:srgbClr val="FF0000"/>
                </a:solidFill>
              </a:rPr>
              <a:t>　　　　　　　　　途方</a:t>
            </a:r>
            <a:r>
              <a:rPr lang="ja-JP" altLang="en-US" sz="2020" dirty="0">
                <a:solidFill>
                  <a:srgbClr val="FF0000"/>
                </a:solidFill>
              </a:rPr>
              <a:t>もない財政的混乱に陥った原因</a:t>
            </a:r>
          </a:p>
          <a:p>
            <a:pPr marL="0" indent="0">
              <a:buNone/>
            </a:pPr>
            <a:r>
              <a:rPr lang="ja-JP" altLang="en-US" sz="2020" dirty="0"/>
              <a:t>  ゴイの</a:t>
            </a:r>
            <a:r>
              <a:rPr lang="ja-JP" altLang="en-US" sz="2020" dirty="0" smtClean="0"/>
              <a:t>支配者達は</a:t>
            </a:r>
            <a:r>
              <a:rPr lang="ja-JP" altLang="en-US" sz="2020" dirty="0"/>
              <a:t>、</a:t>
            </a:r>
            <a:r>
              <a:rPr lang="ja-JP" altLang="en-US" sz="2020" dirty="0" smtClean="0"/>
              <a:t>かつて我々が</a:t>
            </a:r>
            <a:r>
              <a:rPr lang="ja-JP" altLang="en-US" sz="2020" dirty="0"/>
              <a:t>助言</a:t>
            </a:r>
            <a:r>
              <a:rPr lang="ja-JP" altLang="en-US" sz="2020" dirty="0" smtClean="0"/>
              <a:t>した通りに</a:t>
            </a:r>
            <a:r>
              <a:rPr lang="ja-JP" altLang="en-US" sz="2020" dirty="0"/>
              <a:t>、国務を怠って各国</a:t>
            </a:r>
            <a:r>
              <a:rPr lang="ja-JP" altLang="en-US" sz="2020" dirty="0" smtClean="0"/>
              <a:t>代表達と</a:t>
            </a:r>
            <a:r>
              <a:rPr lang="ja-JP" altLang="en-US" sz="2020" dirty="0"/>
              <a:t>の宴会や儀礼、歓楽にふけっていた</a:t>
            </a:r>
            <a:r>
              <a:rPr lang="ja-JP" altLang="en-US" sz="2020" dirty="0" smtClean="0"/>
              <a:t>。</a:t>
            </a:r>
            <a:endParaRPr lang="en-US" altLang="ja-JP" sz="2020" dirty="0" smtClean="0"/>
          </a:p>
          <a:p>
            <a:pPr marL="0" indent="0">
              <a:buNone/>
            </a:pPr>
            <a:r>
              <a:rPr lang="ja-JP" altLang="en-US" sz="2020" dirty="0" smtClean="0"/>
              <a:t>彼らは我々の支配</a:t>
            </a:r>
            <a:r>
              <a:rPr lang="ja-JP" altLang="en-US" sz="2020" dirty="0"/>
              <a:t>が目に</a:t>
            </a:r>
            <a:r>
              <a:rPr lang="ja-JP" altLang="en-US" sz="2020" dirty="0" smtClean="0"/>
              <a:t>見えない様にする</a:t>
            </a:r>
            <a:r>
              <a:rPr lang="ja-JP" altLang="en-US" sz="2020" dirty="0"/>
              <a:t>衝立に過ぎなかった</a:t>
            </a:r>
            <a:r>
              <a:rPr lang="ja-JP" altLang="en-US" sz="2020" dirty="0" smtClean="0"/>
              <a:t>。</a:t>
            </a:r>
            <a:endParaRPr lang="en-US" altLang="ja-JP" sz="2020" dirty="0" smtClean="0"/>
          </a:p>
          <a:p>
            <a:pPr marL="0" indent="0">
              <a:buNone/>
            </a:pPr>
            <a:r>
              <a:rPr lang="ja-JP" altLang="en-US" sz="2020" dirty="0" smtClean="0"/>
              <a:t>王達に</a:t>
            </a:r>
            <a:r>
              <a:rPr lang="ja-JP" altLang="en-US" sz="2020" dirty="0"/>
              <a:t>代って寵臣たちが書いた回顧録なるものは、 </a:t>
            </a:r>
            <a:r>
              <a:rPr lang="ja-JP" altLang="en-US" sz="2020" dirty="0" smtClean="0"/>
              <a:t>実は我々の</a:t>
            </a:r>
            <a:r>
              <a:rPr lang="ja-JP" altLang="en-US" sz="2020" dirty="0"/>
              <a:t>代理人が書いたのであるが、そこには決まって将来の経済と繁栄が</a:t>
            </a:r>
            <a:r>
              <a:rPr lang="ja-JP" altLang="en-US" sz="2020" dirty="0" smtClean="0"/>
              <a:t>約束</a:t>
            </a:r>
            <a:r>
              <a:rPr lang="ja-JP" altLang="en-US" sz="2020" dirty="0"/>
              <a:t>されていたので、皮相的にしか物を考えない人間たちを満足させた</a:t>
            </a:r>
            <a:r>
              <a:rPr lang="en-US" altLang="ja-JP" sz="2020" dirty="0" smtClean="0"/>
              <a:t>……</a:t>
            </a:r>
          </a:p>
          <a:p>
            <a:pPr marL="0" indent="0">
              <a:buNone/>
            </a:pPr>
            <a:r>
              <a:rPr lang="ja-JP" altLang="en-US" sz="2020" dirty="0" smtClean="0"/>
              <a:t>が</a:t>
            </a:r>
            <a:r>
              <a:rPr lang="ja-JP" altLang="en-US" sz="2020" dirty="0"/>
              <a:t>、何の</a:t>
            </a:r>
            <a:r>
              <a:rPr lang="ja-JP" altLang="en-US" sz="2020" dirty="0" smtClean="0"/>
              <a:t>経済</a:t>
            </a:r>
            <a:r>
              <a:rPr lang="ja-JP" altLang="en-US" sz="2020" dirty="0"/>
              <a:t>のことか？どんな新税を</a:t>
            </a:r>
            <a:r>
              <a:rPr lang="ja-JP" altLang="en-US" sz="2020" dirty="0" smtClean="0"/>
              <a:t>？</a:t>
            </a:r>
            <a:endParaRPr lang="en-US" altLang="ja-JP" sz="2020" dirty="0" smtClean="0"/>
          </a:p>
          <a:p>
            <a:pPr marL="0" indent="0">
              <a:buNone/>
            </a:pPr>
            <a:r>
              <a:rPr lang="ja-JP" altLang="en-US" sz="2020" dirty="0" smtClean="0"/>
              <a:t>・・我々の</a:t>
            </a:r>
            <a:r>
              <a:rPr lang="ja-JP" altLang="en-US" sz="2020" dirty="0"/>
              <a:t>回顧録や計画を読めばそういう</a:t>
            </a:r>
            <a:r>
              <a:rPr lang="ja-JP" altLang="en-US" sz="2020" dirty="0" smtClean="0"/>
              <a:t>問いが出て</a:t>
            </a:r>
            <a:r>
              <a:rPr lang="ja-JP" altLang="en-US" sz="2020" dirty="0"/>
              <a:t>くるはずなのに、誰一人として質問しなかった</a:t>
            </a:r>
            <a:r>
              <a:rPr lang="ja-JP" altLang="en-US" sz="2020" dirty="0" smtClean="0"/>
              <a:t>。</a:t>
            </a:r>
            <a:endParaRPr lang="en-US" altLang="ja-JP" sz="2020" dirty="0" smtClean="0"/>
          </a:p>
          <a:p>
            <a:pPr marL="0" indent="0">
              <a:buNone/>
            </a:pPr>
            <a:r>
              <a:rPr lang="ja-JP" altLang="en-US" sz="2020" dirty="0" smtClean="0"/>
              <a:t>彼らの</a:t>
            </a:r>
            <a:r>
              <a:rPr lang="ja-JP" altLang="en-US" sz="2020" dirty="0"/>
              <a:t>人民は驚く</a:t>
            </a:r>
            <a:r>
              <a:rPr lang="ja-JP" altLang="en-US" sz="2020" dirty="0" smtClean="0"/>
              <a:t>べき程勤勉なのに、彼らが途方も無い財政的</a:t>
            </a:r>
            <a:r>
              <a:rPr lang="ja-JP" altLang="en-US" sz="2020" dirty="0"/>
              <a:t>混乱に陥った原因が、そのうかつさに</a:t>
            </a:r>
            <a:r>
              <a:rPr lang="ja-JP" altLang="en-US" sz="2020" dirty="0" smtClean="0"/>
              <a:t>あった事は</a:t>
            </a:r>
            <a:r>
              <a:rPr lang="ja-JP" altLang="en-US" sz="2020" dirty="0"/>
              <a:t>、諸兄</a:t>
            </a:r>
            <a:r>
              <a:rPr lang="ja-JP" altLang="en-US" sz="2020" dirty="0" smtClean="0"/>
              <a:t>は良く御承知の事と</a:t>
            </a:r>
            <a:r>
              <a:rPr lang="ja-JP" altLang="en-US" sz="2020" dirty="0"/>
              <a:t>思う</a:t>
            </a:r>
            <a:r>
              <a:rPr lang="ja-JP" altLang="en-US" sz="2020" dirty="0" smtClean="0"/>
              <a:t>。</a:t>
            </a:r>
            <a:endParaRPr lang="en-US" altLang="ja-JP" sz="2020" dirty="0" smtClean="0"/>
          </a:p>
          <a:p>
            <a:pPr marL="0" indent="0">
              <a:buNone/>
            </a:pPr>
            <a:r>
              <a:rPr lang="ja-JP" altLang="en-US" sz="2020" dirty="0" smtClean="0"/>
              <a:t>＜</a:t>
            </a:r>
            <a:r>
              <a:rPr lang="ja-JP" altLang="en-US" sz="2020" dirty="0"/>
              <a:t>二十＞</a:t>
            </a:r>
            <a:endParaRPr kumimoji="1" lang="ja-JP" altLang="en-US" sz="2020" dirty="0"/>
          </a:p>
        </p:txBody>
      </p:sp>
      <p:pic>
        <p:nvPicPr>
          <p:cNvPr id="4" name="3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75784"/>
            <a:ext cx="609600" cy="609600"/>
          </a:xfrm>
          <a:prstGeom prst="rect">
            <a:avLst/>
          </a:prstGeom>
        </p:spPr>
      </p:pic>
    </p:spTree>
    <p:extLst>
      <p:ext uri="{BB962C8B-B14F-4D97-AF65-F5344CB8AC3E}">
        <p14:creationId xmlns:p14="http://schemas.microsoft.com/office/powerpoint/2010/main" val="97825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8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・ゴイム</a:t>
            </a:r>
            <a:r>
              <a:rPr lang="ja-JP" altLang="en-US" sz="2400" dirty="0">
                <a:solidFill>
                  <a:srgbClr val="FF0000"/>
                </a:solidFill>
              </a:rPr>
              <a:t>政府が必要とする金は人民から取り立てた方</a:t>
            </a:r>
            <a:r>
              <a:rPr lang="ja-JP" altLang="en-US" sz="2400" dirty="0" smtClean="0">
                <a:solidFill>
                  <a:srgbClr val="FF0000"/>
                </a:solidFill>
              </a:rPr>
              <a:t>が</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遙かに簡単</a:t>
            </a:r>
            <a:r>
              <a:rPr lang="ja-JP" altLang="en-US" sz="2400" dirty="0">
                <a:solidFill>
                  <a:srgbClr val="FF0000"/>
                </a:solidFill>
              </a:rPr>
              <a:t>であったのに！ </a:t>
            </a:r>
          </a:p>
          <a:p>
            <a:pPr marL="0" indent="0">
              <a:buNone/>
            </a:pPr>
            <a:r>
              <a:rPr lang="ja-JP" altLang="en-US" sz="2400" dirty="0"/>
              <a:t>  ゴイムの頭というのは、思考力の発達して</a:t>
            </a:r>
            <a:r>
              <a:rPr lang="ja-JP" altLang="en-US" sz="2400" dirty="0" smtClean="0"/>
              <a:t>いない事に</a:t>
            </a:r>
            <a:r>
              <a:rPr lang="ja-JP" altLang="en-US" sz="2400" dirty="0"/>
              <a:t>かけては、全く野獣並みで </a:t>
            </a:r>
            <a:r>
              <a:rPr lang="ja-JP" altLang="en-US" sz="2400" dirty="0" smtClean="0"/>
              <a:t>ある事が</a:t>
            </a:r>
            <a:r>
              <a:rPr lang="ja-JP" altLang="en-US" sz="2400" dirty="0"/>
              <a:t>明々白々ではないか</a:t>
            </a:r>
            <a:r>
              <a:rPr lang="ja-JP" altLang="en-US" sz="2400" dirty="0" smtClean="0"/>
              <a:t>！</a:t>
            </a:r>
            <a:endParaRPr lang="en-US" altLang="ja-JP" sz="2400" dirty="0" smtClean="0"/>
          </a:p>
          <a:p>
            <a:pPr marL="0" indent="0">
              <a:buNone/>
            </a:pPr>
            <a:r>
              <a:rPr lang="ja-JP" altLang="en-US" sz="2400" dirty="0" smtClean="0"/>
              <a:t>彼らは、我々から</a:t>
            </a:r>
            <a:r>
              <a:rPr lang="ja-JP" altLang="en-US" sz="2400" dirty="0"/>
              <a:t>利子付きの金を借りて</a:t>
            </a:r>
            <a:r>
              <a:rPr lang="ja-JP" altLang="en-US" sz="2400" dirty="0" smtClean="0"/>
              <a:t>いる</a:t>
            </a:r>
            <a:r>
              <a:rPr lang="ja-JP" altLang="en-US" sz="2400" dirty="0"/>
              <a:t>［外債］</a:t>
            </a:r>
            <a:r>
              <a:rPr lang="ja-JP" altLang="en-US" sz="2400" dirty="0" smtClean="0"/>
              <a:t>。</a:t>
            </a:r>
            <a:endParaRPr lang="en-US" altLang="ja-JP" sz="2400" dirty="0" smtClean="0"/>
          </a:p>
          <a:p>
            <a:pPr marL="0" indent="0">
              <a:buNone/>
            </a:pPr>
            <a:r>
              <a:rPr lang="ja-JP" altLang="en-US" sz="2400" dirty="0" smtClean="0"/>
              <a:t>その</a:t>
            </a:r>
            <a:r>
              <a:rPr lang="ja-JP" altLang="en-US" sz="2400" dirty="0"/>
              <a:t>元利を返そうと思えば、国庫から取り出す以外に手はなく、結局</a:t>
            </a:r>
            <a:r>
              <a:rPr lang="ja-JP" altLang="en-US" sz="2400" dirty="0" smtClean="0"/>
              <a:t>また、我々から</a:t>
            </a:r>
            <a:r>
              <a:rPr lang="ja-JP" altLang="en-US" sz="2400" dirty="0"/>
              <a:t>借りなければならず、どうあって</a:t>
            </a:r>
            <a:r>
              <a:rPr lang="ja-JP" altLang="en-US" sz="2400" dirty="0" smtClean="0"/>
              <a:t>も我々の</a:t>
            </a:r>
            <a:r>
              <a:rPr lang="ja-JP" altLang="en-US" sz="2400" dirty="0"/>
              <a:t>懐に戻ると</a:t>
            </a:r>
            <a:r>
              <a:rPr lang="ja-JP" altLang="en-US" sz="2400" dirty="0" smtClean="0"/>
              <a:t>いう事を </a:t>
            </a:r>
            <a:r>
              <a:rPr lang="ja-JP" altLang="en-US" sz="2400" dirty="0"/>
              <a:t>考えても見ようとしないのである</a:t>
            </a:r>
            <a:r>
              <a:rPr lang="ja-JP" altLang="en-US" sz="2400" dirty="0" smtClean="0"/>
              <a:t>。</a:t>
            </a:r>
            <a:endParaRPr lang="en-US" altLang="ja-JP" sz="2400" dirty="0" smtClean="0"/>
          </a:p>
          <a:p>
            <a:pPr marL="0" indent="0">
              <a:buNone/>
            </a:pPr>
            <a:r>
              <a:rPr lang="ja-JP" altLang="en-US" sz="2400" dirty="0" smtClean="0"/>
              <a:t>彼らが必要</a:t>
            </a:r>
            <a:r>
              <a:rPr lang="ja-JP" altLang="en-US" sz="2400" dirty="0"/>
              <a:t>とする金は、人民から取り立てた方 </a:t>
            </a:r>
            <a:r>
              <a:rPr lang="ja-JP" altLang="en-US" sz="2400" dirty="0" smtClean="0"/>
              <a:t>が遙かに簡単</a:t>
            </a:r>
            <a:r>
              <a:rPr lang="ja-JP" altLang="en-US" sz="2400" dirty="0"/>
              <a:t>であったのに</a:t>
            </a:r>
            <a:r>
              <a:rPr lang="ja-JP" altLang="en-US" sz="2400" dirty="0" smtClean="0"/>
              <a:t>！</a:t>
            </a:r>
            <a:endParaRPr lang="en-US" altLang="ja-JP" sz="2400" dirty="0" smtClean="0"/>
          </a:p>
          <a:p>
            <a:pPr marL="0" indent="0">
              <a:buNone/>
            </a:pPr>
            <a:r>
              <a:rPr lang="ja-JP" altLang="en-US" sz="2400" dirty="0" smtClean="0"/>
              <a:t>＜</a:t>
            </a:r>
            <a:r>
              <a:rPr lang="ja-JP" altLang="en-US" sz="2400" dirty="0"/>
              <a:t>二十＞</a:t>
            </a:r>
            <a:endParaRPr kumimoji="1" lang="ja-JP" altLang="en-US" sz="2400" dirty="0"/>
          </a:p>
        </p:txBody>
      </p:sp>
      <p:pic>
        <p:nvPicPr>
          <p:cNvPr id="4" name="3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1061" y="6248400"/>
            <a:ext cx="609600" cy="609600"/>
          </a:xfrm>
          <a:prstGeom prst="rect">
            <a:avLst/>
          </a:prstGeom>
        </p:spPr>
      </p:pic>
    </p:spTree>
    <p:extLst>
      <p:ext uri="{BB962C8B-B14F-4D97-AF65-F5344CB8AC3E}">
        <p14:creationId xmlns:p14="http://schemas.microsoft.com/office/powerpoint/2010/main" val="8691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2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・リベラリズムを注入すれば国家は敗血症に犯される</a:t>
            </a:r>
          </a:p>
          <a:p>
            <a:pPr marL="0" indent="0">
              <a:buNone/>
            </a:pPr>
            <a:r>
              <a:rPr lang="ja-JP" altLang="en-US" sz="2400" dirty="0" smtClean="0"/>
              <a:t>  もしも国家機構の一部を損傷すれば、国家は病気にかかり、死ぬことになる事は人体と同様である。</a:t>
            </a:r>
            <a:endParaRPr lang="en-US" altLang="ja-JP" sz="2400" dirty="0" smtClean="0"/>
          </a:p>
          <a:p>
            <a:pPr marL="0" indent="0">
              <a:buNone/>
            </a:pPr>
            <a:r>
              <a:rPr lang="ja-JP" altLang="en-US" sz="2400" dirty="0" smtClean="0"/>
              <a:t>我々が国家機関にリベラリズムの毒を注ぎ込んだら、その政 治複合体全体がある変化を起こし、国家が不治の病</a:t>
            </a:r>
            <a:endParaRPr lang="en-US" altLang="ja-JP" sz="2400" dirty="0" smtClean="0"/>
          </a:p>
          <a:p>
            <a:pPr marL="0" indent="0">
              <a:buNone/>
            </a:pPr>
            <a:r>
              <a:rPr lang="ja-JP" altLang="en-US" sz="2400" dirty="0" smtClean="0"/>
              <a:t>・・敗血症・・に犯され、後は悶絶死という終焉を待つばかりである。</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3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1256" y="6248400"/>
            <a:ext cx="609600" cy="609600"/>
          </a:xfrm>
          <a:prstGeom prst="rect">
            <a:avLst/>
          </a:prstGeom>
        </p:spPr>
      </p:pic>
    </p:spTree>
    <p:extLst>
      <p:ext uri="{BB962C8B-B14F-4D97-AF65-F5344CB8AC3E}">
        <p14:creationId xmlns:p14="http://schemas.microsoft.com/office/powerpoint/2010/main" val="345959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・憲法</a:t>
            </a:r>
            <a:r>
              <a:rPr lang="ja-JP" altLang="en-US" sz="2400" dirty="0">
                <a:solidFill>
                  <a:srgbClr val="FF0000"/>
                </a:solidFill>
              </a:rPr>
              <a:t>は国家の機能を破壊する学校以外の何もの</a:t>
            </a:r>
            <a:r>
              <a:rPr lang="ja-JP" altLang="en-US" sz="2400" dirty="0" smtClean="0">
                <a:solidFill>
                  <a:srgbClr val="FF0000"/>
                </a:solidFill>
              </a:rPr>
              <a:t>でも無い</a:t>
            </a:r>
            <a:endParaRPr lang="ja-JP" altLang="en-US" sz="2400" dirty="0">
              <a:solidFill>
                <a:srgbClr val="FF0000"/>
              </a:solidFill>
            </a:endParaRPr>
          </a:p>
          <a:p>
            <a:pPr marL="0" indent="0">
              <a:buNone/>
            </a:pPr>
            <a:r>
              <a:rPr lang="ja-JP" altLang="en-US" sz="2400" dirty="0"/>
              <a:t>  リベラリズムは立憲国家を作った</a:t>
            </a:r>
            <a:r>
              <a:rPr lang="ja-JP" altLang="en-US" sz="2400" dirty="0" smtClean="0"/>
              <a:t>。</a:t>
            </a:r>
            <a:endParaRPr lang="en-US" altLang="ja-JP" sz="2400" dirty="0" smtClean="0"/>
          </a:p>
          <a:p>
            <a:pPr marL="0" indent="0">
              <a:buNone/>
            </a:pPr>
            <a:r>
              <a:rPr lang="ja-JP" altLang="en-US" sz="2400" dirty="0" smtClean="0"/>
              <a:t>それ</a:t>
            </a:r>
            <a:r>
              <a:rPr lang="ja-JP" altLang="en-US" sz="2400" dirty="0"/>
              <a:t>はゴイムにとっては唯一の安全装置で</a:t>
            </a:r>
            <a:r>
              <a:rPr lang="ja-JP" altLang="en-US" sz="2400" dirty="0" smtClean="0"/>
              <a:t>ある専制</a:t>
            </a:r>
            <a:r>
              <a:rPr lang="ja-JP" altLang="en-US" sz="2400" dirty="0"/>
              <a:t>国家に</a:t>
            </a:r>
            <a:r>
              <a:rPr lang="ja-JP" altLang="en-US" sz="2400" dirty="0" smtClean="0"/>
              <a:t>代わる</a:t>
            </a:r>
            <a:r>
              <a:rPr lang="ja-JP" altLang="en-US" sz="2400" dirty="0"/>
              <a:t>ものであった</a:t>
            </a:r>
            <a:r>
              <a:rPr lang="ja-JP" altLang="en-US" sz="2400" dirty="0" smtClean="0"/>
              <a:t>。</a:t>
            </a:r>
            <a:endParaRPr lang="en-US" altLang="ja-JP" sz="2400" dirty="0" smtClean="0"/>
          </a:p>
          <a:p>
            <a:pPr marL="0" indent="0">
              <a:buNone/>
            </a:pPr>
            <a:r>
              <a:rPr lang="ja-JP" altLang="en-US" sz="2400" dirty="0" smtClean="0"/>
              <a:t>良く御存知の様に、</a:t>
            </a:r>
            <a:r>
              <a:rPr lang="ja-JP" altLang="en-US" sz="2400" dirty="0"/>
              <a:t>憲法は混乱、誤解、争論、</a:t>
            </a:r>
            <a:r>
              <a:rPr lang="ja-JP" altLang="en-US" sz="2400" dirty="0" smtClean="0"/>
              <a:t>見解の</a:t>
            </a:r>
            <a:r>
              <a:rPr lang="ja-JP" altLang="en-US" sz="2400" dirty="0"/>
              <a:t>相違、各党派の実りなき煽動等の一切合切の</a:t>
            </a:r>
            <a:r>
              <a:rPr lang="ja-JP" altLang="en-US" sz="2400" dirty="0" smtClean="0"/>
              <a:t>学校</a:t>
            </a:r>
            <a:r>
              <a:rPr lang="en-US" altLang="ja-JP" sz="2400" dirty="0" smtClean="0"/>
              <a:t>……</a:t>
            </a:r>
          </a:p>
          <a:p>
            <a:pPr marL="0" indent="0">
              <a:buNone/>
            </a:pPr>
            <a:r>
              <a:rPr lang="ja-JP" altLang="en-US" sz="2400" dirty="0" smtClean="0"/>
              <a:t>一言</a:t>
            </a:r>
            <a:r>
              <a:rPr lang="ja-JP" altLang="en-US" sz="2400" dirty="0"/>
              <a:t>にして言えば、これら</a:t>
            </a:r>
            <a:r>
              <a:rPr lang="ja-JP" altLang="en-US" sz="2400" dirty="0" smtClean="0"/>
              <a:t>何もかも</a:t>
            </a:r>
            <a:r>
              <a:rPr lang="ja-JP" altLang="en-US" sz="2400" dirty="0"/>
              <a:t>が国家の機能を破壊する学校以外の何もの</a:t>
            </a:r>
            <a:r>
              <a:rPr lang="ja-JP" altLang="en-US" sz="2400" dirty="0" smtClean="0"/>
              <a:t>でも無い。</a:t>
            </a:r>
            <a:endParaRPr lang="en-US" altLang="ja-JP" sz="2400" dirty="0" smtClean="0"/>
          </a:p>
          <a:p>
            <a:pPr marL="0" indent="0">
              <a:buNone/>
            </a:pPr>
            <a:r>
              <a:rPr lang="ja-JP" altLang="en-US" sz="2400" dirty="0"/>
              <a:t>＜</a:t>
            </a:r>
            <a:r>
              <a:rPr lang="ja-JP" altLang="en-US" sz="2400" dirty="0" smtClean="0"/>
              <a:t>十</a:t>
            </a:r>
            <a:r>
              <a:rPr lang="ja-JP" altLang="en-US" sz="2400" dirty="0"/>
              <a:t>＞</a:t>
            </a:r>
            <a:endParaRPr kumimoji="1" lang="ja-JP" altLang="en-US" sz="2400" dirty="0"/>
          </a:p>
        </p:txBody>
      </p:sp>
      <p:pic>
        <p:nvPicPr>
          <p:cNvPr id="4" name="3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29043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4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・国家</a:t>
            </a:r>
            <a:r>
              <a:rPr lang="ja-JP" altLang="en-US" sz="2400" dirty="0">
                <a:solidFill>
                  <a:srgbClr val="FF0000"/>
                </a:solidFill>
              </a:rPr>
              <a:t>滅亡の時</a:t>
            </a:r>
            <a:r>
              <a:rPr lang="ja-JP" altLang="en-US" sz="2400" dirty="0" smtClean="0">
                <a:solidFill>
                  <a:srgbClr val="FF0000"/>
                </a:solidFill>
              </a:rPr>
              <a:t>こそ我らの出番</a:t>
            </a:r>
            <a:r>
              <a:rPr lang="ja-JP" altLang="en-US" sz="2400" dirty="0">
                <a:solidFill>
                  <a:srgbClr val="FF0000"/>
                </a:solidFill>
              </a:rPr>
              <a:t>である</a:t>
            </a:r>
          </a:p>
          <a:p>
            <a:pPr marL="0" indent="0">
              <a:buNone/>
            </a:pPr>
            <a:r>
              <a:rPr lang="ja-JP" altLang="en-US" sz="2400" dirty="0"/>
              <a:t>  国家が内乱によって消耗するか、内部不一致のために外敵の手中に落ちるかでは・ </a:t>
            </a:r>
            <a:r>
              <a:rPr lang="ja-JP" altLang="en-US" sz="2400" dirty="0" smtClean="0"/>
              <a:t>・</a:t>
            </a:r>
            <a:endParaRPr lang="en-US" altLang="ja-JP" sz="2400" dirty="0" smtClean="0"/>
          </a:p>
          <a:p>
            <a:pPr marL="0" indent="0">
              <a:buNone/>
            </a:pPr>
            <a:r>
              <a:rPr lang="ja-JP" altLang="en-US" sz="2400" dirty="0" smtClean="0"/>
              <a:t>どのみち</a:t>
            </a:r>
            <a:r>
              <a:rPr lang="ja-JP" altLang="en-US" sz="2400" dirty="0"/>
              <a:t>、その国は回復できず滅亡するほかはない</a:t>
            </a:r>
            <a:r>
              <a:rPr lang="ja-JP" altLang="en-US" sz="2400" dirty="0" smtClean="0"/>
              <a:t>。</a:t>
            </a:r>
            <a:endParaRPr lang="en-US" altLang="ja-JP" sz="2400" dirty="0" smtClean="0"/>
          </a:p>
          <a:p>
            <a:pPr marL="0" indent="0">
              <a:buNone/>
            </a:pPr>
            <a:r>
              <a:rPr lang="ja-JP" altLang="en-US" sz="2400" dirty="0" smtClean="0"/>
              <a:t>その</a:t>
            </a:r>
            <a:r>
              <a:rPr lang="ja-JP" altLang="en-US" sz="2400" dirty="0"/>
              <a:t>時こそ</a:t>
            </a:r>
            <a:r>
              <a:rPr lang="ja-JP" altLang="en-US" sz="2400" dirty="0" smtClean="0"/>
              <a:t>、我らの出番である。</a:t>
            </a:r>
            <a:endParaRPr lang="en-US" altLang="ja-JP" sz="2400" dirty="0" smtClean="0"/>
          </a:p>
          <a:p>
            <a:pPr marL="0" indent="0">
              <a:buNone/>
            </a:pPr>
            <a:r>
              <a:rPr lang="ja-JP" altLang="en-US" sz="2400" dirty="0" smtClean="0"/>
              <a:t>完全に我々の手中</a:t>
            </a:r>
            <a:r>
              <a:rPr lang="ja-JP" altLang="en-US" sz="2400" dirty="0"/>
              <a:t>にある資本の専制力が、その国に救いの藁を差し</a:t>
            </a:r>
            <a:r>
              <a:rPr lang="ja-JP" altLang="en-US" sz="2400" dirty="0" smtClean="0"/>
              <a:t>のべると</a:t>
            </a:r>
            <a:r>
              <a:rPr lang="ja-JP" altLang="en-US" sz="2400" dirty="0"/>
              <a:t>、否応</a:t>
            </a:r>
            <a:r>
              <a:rPr lang="ja-JP" altLang="en-US" sz="2400" dirty="0" smtClean="0"/>
              <a:t>なく彼らはそれ</a:t>
            </a:r>
            <a:r>
              <a:rPr lang="ja-JP" altLang="en-US" sz="2400" dirty="0"/>
              <a:t>に縋りつかなければならない</a:t>
            </a:r>
            <a:r>
              <a:rPr lang="ja-JP" altLang="en-US" sz="2400" dirty="0" smtClean="0"/>
              <a:t>。</a:t>
            </a:r>
            <a:endParaRPr lang="en-US" altLang="ja-JP" sz="2400" dirty="0" smtClean="0"/>
          </a:p>
          <a:p>
            <a:pPr marL="0" indent="0">
              <a:buNone/>
            </a:pPr>
            <a:r>
              <a:rPr lang="ja-JP" altLang="en-US" sz="2400" dirty="0" smtClean="0"/>
              <a:t>拒めば</a:t>
            </a:r>
            <a:r>
              <a:rPr lang="ja-JP" altLang="en-US" sz="2400" dirty="0"/>
              <a:t>・・底に沈むので</a:t>
            </a:r>
            <a:r>
              <a:rPr lang="ja-JP" altLang="en-US" sz="2400" dirty="0" smtClean="0"/>
              <a:t>ある。</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93983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・人民の代表は取り替えて良いものだと言</a:t>
            </a:r>
            <a:r>
              <a:rPr lang="ja-JP" altLang="en-US" sz="2400" dirty="0">
                <a:solidFill>
                  <a:srgbClr val="FF0000"/>
                </a:solidFill>
              </a:rPr>
              <a:t>う</a:t>
            </a:r>
            <a:r>
              <a:rPr lang="ja-JP" altLang="en-US" sz="2400" dirty="0" smtClean="0">
                <a:solidFill>
                  <a:srgbClr val="FF0000"/>
                </a:solidFill>
              </a:rPr>
              <a:t>と</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任命権を我々に預けた事になる</a:t>
            </a:r>
          </a:p>
          <a:p>
            <a:pPr marL="0" indent="0">
              <a:buNone/>
            </a:pPr>
            <a:r>
              <a:rPr lang="ja-JP" altLang="en-US" sz="2400" dirty="0" smtClean="0"/>
              <a:t>  自由という言葉の抽象性の故に、我々は全ての国の群集に、彼らの政府 は国の所有者である人民の為の豚小屋の番人に過ぎないのだ。</a:t>
            </a:r>
            <a:endParaRPr lang="en-US" altLang="ja-JP" sz="2400" dirty="0" smtClean="0"/>
          </a:p>
          <a:p>
            <a:pPr marL="0" indent="0">
              <a:buNone/>
            </a:pPr>
            <a:r>
              <a:rPr lang="ja-JP" altLang="en-US" sz="2400" dirty="0" smtClean="0"/>
              <a:t>番人は破れた手袋の様に取り替えていいものなのだと説きつけることが出来た。</a:t>
            </a:r>
            <a:endParaRPr lang="en-US" altLang="ja-JP" sz="2400" dirty="0" smtClean="0"/>
          </a:p>
          <a:p>
            <a:pPr marL="0" indent="0">
              <a:buNone/>
            </a:pPr>
            <a:r>
              <a:rPr lang="ja-JP" altLang="en-US" sz="2400" dirty="0" smtClean="0"/>
              <a:t>人民の代表は取り替えられるものなのだ、という事は、我々が自由に利用出来るということであり、 言うなれば、任命権を我々に預けた事になるのである。</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3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79234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・行政官</a:t>
            </a:r>
            <a:r>
              <a:rPr lang="ja-JP" altLang="en-US" sz="2400" dirty="0">
                <a:solidFill>
                  <a:srgbClr val="FF0000"/>
                </a:solidFill>
              </a:rPr>
              <a:t>たち</a:t>
            </a:r>
            <a:r>
              <a:rPr lang="ja-JP" altLang="en-US" sz="2400" dirty="0" smtClean="0">
                <a:solidFill>
                  <a:srgbClr val="FF0000"/>
                </a:solidFill>
              </a:rPr>
              <a:t>は我々の</a:t>
            </a:r>
            <a:r>
              <a:rPr lang="ja-JP" altLang="en-US" sz="2400" dirty="0">
                <a:solidFill>
                  <a:srgbClr val="FF0000"/>
                </a:solidFill>
              </a:rPr>
              <a:t>手の内にある将棋の歩（ふ）である</a:t>
            </a:r>
          </a:p>
          <a:p>
            <a:pPr marL="0" indent="0">
              <a:buNone/>
            </a:pPr>
            <a:r>
              <a:rPr lang="ja-JP" altLang="en-US" sz="2400" dirty="0"/>
              <a:t>  </a:t>
            </a:r>
            <a:r>
              <a:rPr lang="ja-JP" altLang="en-US" sz="2400" dirty="0" smtClean="0"/>
              <a:t>我々が公衆</a:t>
            </a:r>
            <a:r>
              <a:rPr lang="ja-JP" altLang="en-US" sz="2400" dirty="0"/>
              <a:t>の中から選んだ</a:t>
            </a:r>
            <a:r>
              <a:rPr lang="ja-JP" altLang="en-US" sz="2400" dirty="0" smtClean="0"/>
              <a:t>行政官達は</a:t>
            </a:r>
            <a:r>
              <a:rPr lang="ja-JP" altLang="en-US" sz="2400" dirty="0"/>
              <a:t>、奴隷</a:t>
            </a:r>
            <a:r>
              <a:rPr lang="ja-JP" altLang="en-US" sz="2400" dirty="0" smtClean="0"/>
              <a:t>の様に従順</a:t>
            </a:r>
            <a:r>
              <a:rPr lang="ja-JP" altLang="en-US" sz="2400" dirty="0"/>
              <a:t>な資質であるか</a:t>
            </a:r>
            <a:r>
              <a:rPr lang="ja-JP" altLang="en-US" sz="2400" dirty="0" smtClean="0"/>
              <a:t>どうか</a:t>
            </a:r>
            <a:r>
              <a:rPr lang="ja-JP" altLang="en-US" sz="2400" dirty="0"/>
              <a:t>を厳しく監視され、支配技術に長けた人物にはさせないだろう</a:t>
            </a:r>
            <a:r>
              <a:rPr lang="ja-JP" altLang="en-US" sz="2400" dirty="0" smtClean="0"/>
              <a:t>。</a:t>
            </a:r>
            <a:endParaRPr lang="en-US" altLang="ja-JP" sz="2400" dirty="0" smtClean="0"/>
          </a:p>
          <a:p>
            <a:pPr marL="0" indent="0">
              <a:buNone/>
            </a:pPr>
            <a:r>
              <a:rPr lang="ja-JP" altLang="en-US" sz="2400" dirty="0" smtClean="0"/>
              <a:t>それ故に、彼らが、</a:t>
            </a:r>
            <a:r>
              <a:rPr lang="ja-JP" altLang="en-US" sz="2400" dirty="0"/>
              <a:t>全世界の諸問題を律す</a:t>
            </a:r>
            <a:r>
              <a:rPr lang="ja-JP" altLang="en-US" sz="2400" dirty="0" smtClean="0"/>
              <a:t>べく、幼年期</a:t>
            </a:r>
            <a:r>
              <a:rPr lang="ja-JP" altLang="en-US" sz="2400" dirty="0"/>
              <a:t>より養育された助言者・専門家である学</a:t>
            </a:r>
            <a:r>
              <a:rPr lang="ja-JP" altLang="en-US" sz="2400" dirty="0" smtClean="0"/>
              <a:t>識者</a:t>
            </a:r>
            <a:r>
              <a:rPr lang="ja-JP" altLang="en-US" sz="2400" dirty="0"/>
              <a:t>と天才の手の内にある将棋の歩（ふ）となるのは容易である</a:t>
            </a:r>
            <a:r>
              <a:rPr lang="ja-JP" altLang="en-US" sz="2400" dirty="0" smtClean="0"/>
              <a:t>。</a:t>
            </a:r>
            <a:endParaRPr lang="en-US" altLang="ja-JP" sz="2400" dirty="0" smtClean="0"/>
          </a:p>
          <a:p>
            <a:pPr marL="0" indent="0">
              <a:buNone/>
            </a:pPr>
            <a:r>
              <a:rPr lang="ja-JP" altLang="en-US" sz="2400" dirty="0" smtClean="0"/>
              <a:t>＜</a:t>
            </a:r>
            <a:r>
              <a:rPr lang="ja-JP" altLang="en-US" sz="2400" dirty="0"/>
              <a:t>二＞</a:t>
            </a:r>
            <a:endParaRPr kumimoji="1" lang="ja-JP" altLang="en-US" sz="2400" dirty="0"/>
          </a:p>
        </p:txBody>
      </p:sp>
      <p:pic>
        <p:nvPicPr>
          <p:cNvPr id="4" name="3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0815"/>
            <a:ext cx="609600" cy="609600"/>
          </a:xfrm>
          <a:prstGeom prst="rect">
            <a:avLst/>
          </a:prstGeom>
        </p:spPr>
      </p:pic>
    </p:spTree>
    <p:extLst>
      <p:ext uri="{BB962C8B-B14F-4D97-AF65-F5344CB8AC3E}">
        <p14:creationId xmlns:p14="http://schemas.microsoft.com/office/powerpoint/2010/main" val="382768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・政府</a:t>
            </a:r>
            <a:r>
              <a:rPr lang="ja-JP" altLang="en-US" sz="2400" dirty="0">
                <a:solidFill>
                  <a:srgbClr val="FF0000"/>
                </a:solidFill>
              </a:rPr>
              <a:t>の要職には国民との間に溝がある人間を座らせる</a:t>
            </a:r>
          </a:p>
          <a:p>
            <a:pPr marL="0" indent="0">
              <a:buNone/>
            </a:pPr>
            <a:r>
              <a:rPr lang="ja-JP" altLang="en-US" sz="2400" dirty="0"/>
              <a:t>  しばしの間、もはや政府の要職にユダヤ人兄弟を据えても危険</a:t>
            </a:r>
            <a:r>
              <a:rPr lang="ja-JP" altLang="en-US" sz="2400" dirty="0" smtClean="0"/>
              <a:t>は無いという</a:t>
            </a:r>
            <a:r>
              <a:rPr lang="ja-JP" altLang="en-US" sz="2400" dirty="0"/>
              <a:t>時期</a:t>
            </a:r>
            <a:r>
              <a:rPr lang="ja-JP" altLang="en-US" sz="2400" dirty="0" smtClean="0"/>
              <a:t>まで</a:t>
            </a:r>
            <a:r>
              <a:rPr lang="ja-JP" altLang="en-US" sz="2400" dirty="0"/>
              <a:t>、その椅子には別の人間を座らせよう</a:t>
            </a:r>
            <a:r>
              <a:rPr lang="ja-JP" altLang="en-US" sz="2400" dirty="0" smtClean="0"/>
              <a:t>。</a:t>
            </a:r>
            <a:endParaRPr lang="en-US" altLang="ja-JP" sz="2400" dirty="0" smtClean="0"/>
          </a:p>
          <a:p>
            <a:pPr marL="0" indent="0">
              <a:buNone/>
            </a:pPr>
            <a:r>
              <a:rPr lang="ja-JP" altLang="en-US" sz="2400" dirty="0" smtClean="0"/>
              <a:t>ともかく、過去</a:t>
            </a:r>
            <a:r>
              <a:rPr lang="ja-JP" altLang="en-US" sz="2400" dirty="0"/>
              <a:t>や世評に何かとあり、国民との 間に溝がある人間を、である</a:t>
            </a:r>
            <a:r>
              <a:rPr lang="ja-JP" altLang="en-US" sz="2400" dirty="0" smtClean="0"/>
              <a:t>。</a:t>
            </a:r>
            <a:endParaRPr lang="en-US" altLang="ja-JP" sz="2400" dirty="0" smtClean="0"/>
          </a:p>
          <a:p>
            <a:pPr marL="0" indent="0">
              <a:buNone/>
            </a:pPr>
            <a:r>
              <a:rPr lang="ja-JP" altLang="en-US" sz="2400" dirty="0" smtClean="0"/>
              <a:t>その</a:t>
            </a:r>
            <a:r>
              <a:rPr lang="ja-JP" altLang="en-US" sz="2400" dirty="0"/>
              <a:t>人間</a:t>
            </a:r>
            <a:r>
              <a:rPr lang="ja-JP" altLang="en-US" sz="2400" dirty="0" smtClean="0"/>
              <a:t>が我々の意</a:t>
            </a:r>
            <a:r>
              <a:rPr lang="ja-JP" altLang="en-US" sz="2400" dirty="0"/>
              <a:t>に従わない場合には処刑し</a:t>
            </a:r>
            <a:r>
              <a:rPr lang="ja-JP" altLang="en-US" sz="2400" dirty="0" smtClean="0"/>
              <a:t>放逐</a:t>
            </a:r>
            <a:r>
              <a:rPr lang="ja-JP" altLang="en-US" sz="2400" dirty="0"/>
              <a:t>しなければならない・</a:t>
            </a:r>
            <a:r>
              <a:rPr lang="ja-JP" altLang="en-US" sz="2400" dirty="0" smtClean="0"/>
              <a:t>・</a:t>
            </a:r>
            <a:endParaRPr lang="en-US" altLang="ja-JP" sz="2400" dirty="0" smtClean="0"/>
          </a:p>
          <a:p>
            <a:pPr marL="0" indent="0">
              <a:buNone/>
            </a:pPr>
            <a:r>
              <a:rPr lang="ja-JP" altLang="en-US" sz="2400" dirty="0" smtClean="0"/>
              <a:t>彼らが最後</a:t>
            </a:r>
            <a:r>
              <a:rPr lang="ja-JP" altLang="en-US" sz="2400" dirty="0"/>
              <a:t>の息を引き取るまで</a:t>
            </a:r>
            <a:r>
              <a:rPr lang="ja-JP" altLang="en-US" sz="2400" dirty="0" smtClean="0"/>
              <a:t>、我々の利益</a:t>
            </a:r>
            <a:r>
              <a:rPr lang="ja-JP" altLang="en-US" sz="2400" dirty="0"/>
              <a:t>を</a:t>
            </a:r>
            <a:r>
              <a:rPr lang="ja-JP" altLang="en-US" sz="2400" dirty="0" smtClean="0"/>
              <a:t>守らせる</a:t>
            </a:r>
            <a:r>
              <a:rPr lang="ja-JP" altLang="en-US" sz="2400" dirty="0"/>
              <a:t>ために</a:t>
            </a:r>
            <a:r>
              <a:rPr lang="ja-JP" altLang="en-US" sz="2400" dirty="0" smtClean="0"/>
              <a:t>。</a:t>
            </a:r>
            <a:endParaRPr lang="en-US" altLang="ja-JP" sz="2400" dirty="0" smtClean="0"/>
          </a:p>
          <a:p>
            <a:pPr marL="0" indent="0">
              <a:buNone/>
            </a:pPr>
            <a:r>
              <a:rPr lang="ja-JP" altLang="en-US" sz="2400" dirty="0" smtClean="0"/>
              <a:t>＜</a:t>
            </a:r>
            <a:r>
              <a:rPr lang="ja-JP" altLang="en-US" sz="2400" dirty="0"/>
              <a:t>八＞</a:t>
            </a:r>
            <a:endParaRPr kumimoji="1" lang="ja-JP" altLang="en-US" sz="2400" dirty="0"/>
          </a:p>
        </p:txBody>
      </p:sp>
      <p:pic>
        <p:nvPicPr>
          <p:cNvPr id="4" name="4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4883"/>
            <a:ext cx="609600" cy="609600"/>
          </a:xfrm>
          <a:prstGeom prst="rect">
            <a:avLst/>
          </a:prstGeom>
        </p:spPr>
      </p:pic>
    </p:spTree>
    <p:extLst>
      <p:ext uri="{BB962C8B-B14F-4D97-AF65-F5344CB8AC3E}">
        <p14:creationId xmlns:p14="http://schemas.microsoft.com/office/powerpoint/2010/main" val="122436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・大統領</a:t>
            </a:r>
            <a:r>
              <a:rPr lang="ja-JP" altLang="en-US" sz="2400" dirty="0">
                <a:solidFill>
                  <a:srgbClr val="FF0000"/>
                </a:solidFill>
              </a:rPr>
              <a:t>はゴイ人民の地下に仕掛けられた地雷である</a:t>
            </a:r>
          </a:p>
          <a:p>
            <a:pPr marL="0" indent="0">
              <a:buNone/>
            </a:pPr>
            <a:r>
              <a:rPr lang="ja-JP" altLang="en-US" sz="2400" dirty="0"/>
              <a:t>  「おしゃべり屋」連中の手助けをする護民官は</a:t>
            </a:r>
            <a:r>
              <a:rPr lang="ja-JP" altLang="en-US" sz="2400" dirty="0" smtClean="0"/>
              <a:t>、他ならぬ新聞</a:t>
            </a:r>
            <a:r>
              <a:rPr lang="ja-JP" altLang="en-US" sz="2400" dirty="0"/>
              <a:t>である</a:t>
            </a:r>
            <a:r>
              <a:rPr lang="ja-JP" altLang="en-US" sz="2400" dirty="0" smtClean="0"/>
              <a:t>。</a:t>
            </a:r>
            <a:endParaRPr lang="en-US" altLang="ja-JP" sz="2400" dirty="0" smtClean="0"/>
          </a:p>
          <a:p>
            <a:pPr marL="0" indent="0">
              <a:buNone/>
            </a:pPr>
            <a:r>
              <a:rPr lang="ja-JP" altLang="en-US" sz="2400" dirty="0" smtClean="0"/>
              <a:t>新聞屋</a:t>
            </a:r>
            <a:r>
              <a:rPr lang="ja-JP" altLang="en-US" sz="2400" dirty="0"/>
              <a:t>は</a:t>
            </a:r>
            <a:r>
              <a:rPr lang="ja-JP" altLang="en-US" sz="2400" dirty="0" smtClean="0"/>
              <a:t>支配者</a:t>
            </a:r>
            <a:r>
              <a:rPr lang="ja-JP" altLang="en-US" sz="2400" dirty="0"/>
              <a:t>に怠慢無能の烙印を押し、よって無益無用であると断罪した</a:t>
            </a:r>
            <a:r>
              <a:rPr lang="ja-JP" altLang="en-US" sz="2400" dirty="0" smtClean="0"/>
              <a:t>。</a:t>
            </a:r>
            <a:endParaRPr lang="en-US" altLang="ja-JP" sz="2400" dirty="0" smtClean="0"/>
          </a:p>
          <a:p>
            <a:pPr marL="0" indent="0">
              <a:buNone/>
            </a:pPr>
            <a:r>
              <a:rPr lang="ja-JP" altLang="en-US" sz="2400" dirty="0" smtClean="0"/>
              <a:t>実にこの為に多く</a:t>
            </a:r>
            <a:r>
              <a:rPr lang="ja-JP" altLang="en-US" sz="2400" dirty="0"/>
              <a:t>の国々で支配者が退位させられたのである</a:t>
            </a:r>
            <a:r>
              <a:rPr lang="ja-JP" altLang="en-US" sz="2400" dirty="0" smtClean="0"/>
              <a:t>。</a:t>
            </a:r>
            <a:endParaRPr lang="en-US" altLang="ja-JP" sz="2400" dirty="0" smtClean="0"/>
          </a:p>
          <a:p>
            <a:pPr marL="0" indent="0">
              <a:buNone/>
            </a:pPr>
            <a:r>
              <a:rPr lang="ja-JP" altLang="en-US" sz="2400" dirty="0" smtClean="0"/>
              <a:t>その</a:t>
            </a:r>
            <a:r>
              <a:rPr lang="ja-JP" altLang="en-US" sz="2400" dirty="0"/>
              <a:t>時であった、共和国時代到来の</a:t>
            </a:r>
            <a:r>
              <a:rPr lang="ja-JP" altLang="en-US" sz="2400" dirty="0" smtClean="0"/>
              <a:t>可能性</a:t>
            </a:r>
            <a:r>
              <a:rPr lang="ja-JP" altLang="en-US" sz="2400" dirty="0"/>
              <a:t>が見えたのは</a:t>
            </a:r>
            <a:r>
              <a:rPr lang="ja-JP" altLang="en-US" sz="2400" dirty="0" smtClean="0"/>
              <a:t>。</a:t>
            </a:r>
            <a:endParaRPr lang="en-US" altLang="ja-JP" sz="2400" dirty="0" smtClean="0"/>
          </a:p>
          <a:p>
            <a:pPr marL="0" indent="0">
              <a:buNone/>
            </a:pPr>
            <a:r>
              <a:rPr lang="ja-JP" altLang="en-US" sz="2400" dirty="0" smtClean="0"/>
              <a:t>その</a:t>
            </a:r>
            <a:r>
              <a:rPr lang="ja-JP" altLang="en-US" sz="2400" dirty="0"/>
              <a:t>時であった</a:t>
            </a:r>
            <a:r>
              <a:rPr lang="ja-JP" altLang="en-US" sz="2400" dirty="0" smtClean="0"/>
              <a:t>、我々が支配者</a:t>
            </a:r>
            <a:r>
              <a:rPr lang="ja-JP" altLang="en-US" sz="2400" dirty="0"/>
              <a:t>に代えて政府の似顔</a:t>
            </a:r>
            <a:r>
              <a:rPr lang="ja-JP" altLang="en-US" sz="2400" dirty="0" smtClean="0"/>
              <a:t>絵</a:t>
            </a:r>
            <a:r>
              <a:rPr lang="en-US" altLang="ja-JP" sz="2400" dirty="0" smtClean="0"/>
              <a:t>……</a:t>
            </a:r>
            <a:r>
              <a:rPr lang="ja-JP" altLang="en-US" sz="2400" dirty="0"/>
              <a:t>　</a:t>
            </a:r>
            <a:r>
              <a:rPr lang="ja-JP" altLang="en-US" sz="2400" dirty="0" smtClean="0"/>
              <a:t>　群衆、即ち我らの奴隷、我らの人形達の中</a:t>
            </a:r>
            <a:r>
              <a:rPr lang="ja-JP" altLang="en-US" sz="2400" dirty="0"/>
              <a:t>から拾い上げた</a:t>
            </a:r>
            <a:r>
              <a:rPr lang="ja-JP" altLang="en-US" sz="2400" dirty="0" smtClean="0"/>
              <a:t>大統領を置き換えた</a:t>
            </a:r>
            <a:r>
              <a:rPr lang="ja-JP" altLang="en-US" sz="2400" dirty="0"/>
              <a:t>のは</a:t>
            </a:r>
            <a:r>
              <a:rPr lang="ja-JP" altLang="en-US" sz="2400" dirty="0" smtClean="0"/>
              <a:t>。</a:t>
            </a:r>
            <a:endParaRPr lang="en-US" altLang="ja-JP" sz="2400" dirty="0" smtClean="0"/>
          </a:p>
          <a:p>
            <a:pPr marL="0" indent="0">
              <a:buNone/>
            </a:pPr>
            <a:r>
              <a:rPr lang="ja-JP" altLang="en-US" sz="2400" dirty="0" smtClean="0"/>
              <a:t>これ</a:t>
            </a:r>
            <a:r>
              <a:rPr lang="ja-JP" altLang="en-US" sz="2400" dirty="0"/>
              <a:t>はゴイ人民の地下に仕掛けられた地雷であった</a:t>
            </a:r>
            <a:r>
              <a:rPr lang="ja-JP" altLang="en-US" sz="2400" dirty="0" smtClean="0"/>
              <a:t>。</a:t>
            </a:r>
            <a:endParaRPr lang="en-US" altLang="ja-JP" sz="2400" dirty="0" smtClean="0"/>
          </a:p>
          <a:p>
            <a:pPr marL="0" indent="0">
              <a:buNone/>
            </a:pPr>
            <a:r>
              <a:rPr lang="ja-JP" altLang="en-US" sz="2400" dirty="0" smtClean="0"/>
              <a:t>敢えて申し上げるが</a:t>
            </a:r>
            <a:r>
              <a:rPr lang="ja-JP" altLang="en-US" sz="2400" dirty="0"/>
              <a:t>、ゴイ人民の地下に、である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4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75784"/>
            <a:ext cx="609600" cy="609600"/>
          </a:xfrm>
          <a:prstGeom prst="rect">
            <a:avLst/>
          </a:prstGeom>
        </p:spPr>
      </p:pic>
    </p:spTree>
    <p:extLst>
      <p:ext uri="{BB962C8B-B14F-4D97-AF65-F5344CB8AC3E}">
        <p14:creationId xmlns:p14="http://schemas.microsoft.com/office/powerpoint/2010/main" val="177930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a:solidFill>
                  <a:srgbClr val="FF0000"/>
                </a:solidFill>
              </a:rPr>
              <a:t>・</a:t>
            </a:r>
            <a:r>
              <a:rPr lang="ja-JP" altLang="en-US" sz="2400" dirty="0" smtClean="0">
                <a:solidFill>
                  <a:srgbClr val="FF0000"/>
                </a:solidFill>
              </a:rPr>
              <a:t>大統領</a:t>
            </a:r>
            <a:r>
              <a:rPr lang="ja-JP" altLang="en-US" sz="2400" dirty="0">
                <a:solidFill>
                  <a:srgbClr val="FF0000"/>
                </a:solidFill>
              </a:rPr>
              <a:t>には過去に古傷のある候補者を選ぶ</a:t>
            </a:r>
          </a:p>
          <a:p>
            <a:pPr marL="0" indent="0">
              <a:buNone/>
            </a:pPr>
            <a:r>
              <a:rPr lang="ja-JP" altLang="en-US" sz="2400" dirty="0"/>
              <a:t>  </a:t>
            </a:r>
            <a:r>
              <a:rPr lang="ja-JP" altLang="en-US" sz="2400" dirty="0" smtClean="0"/>
              <a:t>我々の計画</a:t>
            </a:r>
            <a:r>
              <a:rPr lang="ja-JP" altLang="en-US" sz="2400" dirty="0"/>
              <a:t>が然るべき成果</a:t>
            </a:r>
            <a:r>
              <a:rPr lang="ja-JP" altLang="en-US" sz="2400" dirty="0" smtClean="0"/>
              <a:t>を挙げる為に</a:t>
            </a:r>
            <a:r>
              <a:rPr lang="ja-JP" altLang="en-US" sz="2400" dirty="0"/>
              <a:t>は</a:t>
            </a:r>
            <a:r>
              <a:rPr lang="ja-JP" altLang="en-US" sz="2400" dirty="0" smtClean="0"/>
              <a:t>、</a:t>
            </a:r>
            <a:r>
              <a:rPr lang="ja-JP" altLang="en-US" sz="2400" dirty="0"/>
              <a:t>パナマ汚職</a:t>
            </a:r>
            <a:r>
              <a:rPr lang="ja-JP" altLang="en-US" sz="2400" dirty="0" smtClean="0"/>
              <a:t>事件その他の様な、過去</a:t>
            </a:r>
            <a:r>
              <a:rPr lang="ja-JP" altLang="en-US" sz="2400" dirty="0"/>
              <a:t>に隠れた古傷を持っている候補を選んで選挙に</a:t>
            </a:r>
            <a:r>
              <a:rPr lang="ja-JP" altLang="en-US" sz="2400" dirty="0" smtClean="0"/>
              <a:t>臨む。</a:t>
            </a:r>
            <a:endParaRPr lang="en-US" altLang="ja-JP" sz="2400" dirty="0" smtClean="0"/>
          </a:p>
          <a:p>
            <a:pPr marL="0" indent="0">
              <a:buNone/>
            </a:pPr>
            <a:r>
              <a:rPr lang="ja-JP" altLang="en-US" sz="2400" dirty="0" smtClean="0"/>
              <a:t>する</a:t>
            </a:r>
            <a:r>
              <a:rPr lang="ja-JP" altLang="en-US" sz="2400" dirty="0"/>
              <a:t>と、そういう連中</a:t>
            </a:r>
            <a:r>
              <a:rPr lang="ja-JP" altLang="en-US" sz="2400" dirty="0" smtClean="0"/>
              <a:t>は旧悪</a:t>
            </a:r>
            <a:r>
              <a:rPr lang="ja-JP" altLang="en-US" sz="2400" dirty="0"/>
              <a:t>を暴露される怖さと権力を得た者の常で</a:t>
            </a:r>
            <a:r>
              <a:rPr lang="ja-JP" altLang="en-US" sz="2400" dirty="0" smtClean="0"/>
              <a:t>、即ち、</a:t>
            </a:r>
            <a:r>
              <a:rPr lang="ja-JP" altLang="en-US" sz="2400" dirty="0"/>
              <a:t>大統領の地位に付きもの</a:t>
            </a:r>
            <a:r>
              <a:rPr lang="ja-JP" altLang="en-US" sz="2400" dirty="0" smtClean="0"/>
              <a:t>の特権</a:t>
            </a:r>
            <a:r>
              <a:rPr lang="ja-JP" altLang="en-US" sz="2400" dirty="0"/>
              <a:t>と名譽</a:t>
            </a:r>
            <a:r>
              <a:rPr lang="ja-JP" altLang="en-US" sz="2400" dirty="0" smtClean="0"/>
              <a:t>を　失う</a:t>
            </a:r>
            <a:r>
              <a:rPr lang="ja-JP" altLang="en-US" sz="2400" dirty="0"/>
              <a:t>まいとして</a:t>
            </a:r>
            <a:r>
              <a:rPr lang="ja-JP" altLang="en-US" sz="2400" dirty="0" smtClean="0"/>
              <a:t>、我々の</a:t>
            </a:r>
            <a:r>
              <a:rPr lang="ja-JP" altLang="en-US" sz="2400" dirty="0"/>
              <a:t>計画達成の当てにしてよい代理人となる</a:t>
            </a:r>
            <a:r>
              <a:rPr lang="ja-JP" altLang="en-US" sz="2400" dirty="0" smtClean="0"/>
              <a:t>ので</a:t>
            </a:r>
            <a:r>
              <a:rPr lang="ja-JP" altLang="en-US" sz="2400" dirty="0"/>
              <a:t>ある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4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3468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・大統領は我々が選んで</a:t>
            </a:r>
            <a:r>
              <a:rPr lang="ja-JP" altLang="en-US" sz="2400" dirty="0">
                <a:solidFill>
                  <a:srgbClr val="FF0000"/>
                </a:solidFill>
              </a:rPr>
              <a:t>与える</a:t>
            </a:r>
          </a:p>
          <a:p>
            <a:pPr marL="0" indent="0">
              <a:buNone/>
            </a:pPr>
            <a:r>
              <a:rPr lang="ja-JP" altLang="en-US" sz="2400" dirty="0"/>
              <a:t>  ［フランス議会の］下院は、大統領を選出し、援護し、保護するであろうが</a:t>
            </a:r>
            <a:r>
              <a:rPr lang="ja-JP" altLang="en-US" sz="2400" dirty="0" smtClean="0"/>
              <a:t>、我々は新法案</a:t>
            </a:r>
            <a:r>
              <a:rPr lang="ja-JP" altLang="en-US" sz="2400" dirty="0"/>
              <a:t>を提案したり既成法案を修正したりする権限を奪ってしまう</a:t>
            </a:r>
            <a:r>
              <a:rPr lang="ja-JP" altLang="en-US" sz="2400" dirty="0" smtClean="0"/>
              <a:t>。</a:t>
            </a:r>
            <a:endParaRPr lang="en-US" altLang="ja-JP" sz="2400" dirty="0" smtClean="0"/>
          </a:p>
          <a:p>
            <a:pPr marL="0" indent="0">
              <a:buNone/>
            </a:pPr>
            <a:r>
              <a:rPr lang="ja-JP" altLang="en-US" sz="2400" dirty="0" smtClean="0"/>
              <a:t>と</a:t>
            </a:r>
            <a:r>
              <a:rPr lang="ja-JP" altLang="en-US" sz="2400" dirty="0"/>
              <a:t>いうのは、 この権限は責任ある大統領</a:t>
            </a:r>
            <a:r>
              <a:rPr lang="ja-JP" altLang="en-US" sz="2400" dirty="0" smtClean="0"/>
              <a:t>、我らの手中</a:t>
            </a:r>
            <a:r>
              <a:rPr lang="ja-JP" altLang="en-US" sz="2400" dirty="0"/>
              <a:t>にある傀儡に</a:t>
            </a:r>
            <a:r>
              <a:rPr lang="ja-JP" altLang="en-US" sz="2400" dirty="0" smtClean="0"/>
              <a:t>、我々が与える</a:t>
            </a:r>
            <a:r>
              <a:rPr lang="ja-JP" altLang="en-US" sz="2400" dirty="0"/>
              <a:t>のである</a:t>
            </a:r>
            <a:r>
              <a:rPr lang="ja-JP" altLang="en-US" sz="2400" dirty="0" smtClean="0"/>
              <a:t>。</a:t>
            </a:r>
            <a:endParaRPr lang="en-US" altLang="ja-JP" sz="2400" dirty="0" smtClean="0"/>
          </a:p>
          <a:p>
            <a:pPr marL="0" indent="0">
              <a:buNone/>
            </a:pPr>
            <a:r>
              <a:rPr lang="ja-JP" altLang="en-US" sz="2400" dirty="0" smtClean="0"/>
              <a:t>そう</a:t>
            </a:r>
            <a:r>
              <a:rPr lang="ja-JP" altLang="en-US" sz="2400" dirty="0"/>
              <a:t>すれば事の成行きとして、大統領の権威は四方八方から攻撃の的となる</a:t>
            </a:r>
            <a:r>
              <a:rPr lang="ja-JP" altLang="en-US" sz="2400" dirty="0" smtClean="0"/>
              <a:t>。</a:t>
            </a:r>
            <a:endParaRPr lang="en-US" altLang="ja-JP" sz="2400" dirty="0" smtClean="0"/>
          </a:p>
          <a:p>
            <a:pPr marL="0" indent="0">
              <a:buNone/>
            </a:pPr>
            <a:r>
              <a:rPr lang="ja-JP" altLang="en-US" sz="2400" dirty="0" smtClean="0"/>
              <a:t>だが</a:t>
            </a:r>
            <a:r>
              <a:rPr lang="ja-JP" altLang="en-US" sz="2400" dirty="0"/>
              <a:t>、 </a:t>
            </a:r>
            <a:r>
              <a:rPr lang="ja-JP" altLang="en-US" sz="2400" dirty="0" smtClean="0"/>
              <a:t>我々は自己</a:t>
            </a:r>
            <a:r>
              <a:rPr lang="ja-JP" altLang="en-US" sz="2400" dirty="0"/>
              <a:t>防衛の手段として、人民に呼びかける権限、代議員たちの頭越しに</a:t>
            </a:r>
            <a:r>
              <a:rPr lang="ja-JP" altLang="en-US" sz="2400" dirty="0" smtClean="0"/>
              <a:t>直接 人民</a:t>
            </a:r>
            <a:r>
              <a:rPr lang="ja-JP" altLang="en-US" sz="2400" dirty="0"/>
              <a:t>に呼びかけて決定</a:t>
            </a:r>
            <a:r>
              <a:rPr lang="ja-JP" altLang="en-US" sz="2400" dirty="0" smtClean="0"/>
              <a:t>させる。</a:t>
            </a:r>
            <a:endParaRPr lang="en-US" altLang="ja-JP" sz="2400" dirty="0" smtClean="0"/>
          </a:p>
          <a:p>
            <a:pPr marL="0" indent="0">
              <a:buNone/>
            </a:pPr>
            <a:r>
              <a:rPr lang="ja-JP" altLang="en-US" sz="2400" dirty="0" smtClean="0"/>
              <a:t>即ち、</a:t>
            </a:r>
            <a:r>
              <a:rPr lang="ja-JP" altLang="en-US" sz="2400" dirty="0"/>
              <a:t>大統領といえども一員である盲目の</a:t>
            </a:r>
            <a:r>
              <a:rPr lang="ja-JP" altLang="en-US" sz="2400" dirty="0" smtClean="0"/>
              <a:t>奴隷・群集</a:t>
            </a:r>
            <a:r>
              <a:rPr lang="ja-JP" altLang="en-US" sz="2400" dirty="0"/>
              <a:t>の</a:t>
            </a:r>
            <a:r>
              <a:rPr lang="ja-JP" altLang="en-US" sz="2400" dirty="0" smtClean="0"/>
              <a:t>大多数に</a:t>
            </a:r>
            <a:r>
              <a:rPr lang="ja-JP" altLang="en-US" sz="2400" dirty="0"/>
              <a:t>呼びかける権限を彼に確保してやる</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sp>
        <p:nvSpPr>
          <p:cNvPr id="4" name="四角形吹き出し 3"/>
          <p:cNvSpPr/>
          <p:nvPr/>
        </p:nvSpPr>
        <p:spPr>
          <a:xfrm>
            <a:off x="6156176" y="6240079"/>
            <a:ext cx="4320480" cy="1692188"/>
          </a:xfrm>
          <a:prstGeom prst="wedgeRectCallout">
            <a:avLst>
              <a:gd name="adj1" fmla="val -75091"/>
              <a:gd name="adj2" fmla="val 192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u="sng" dirty="0" smtClean="0">
                <a:solidFill>
                  <a:srgbClr val="FF0000"/>
                </a:solidFill>
              </a:rPr>
              <a:t>傀儡（かいらい） とは</a:t>
            </a:r>
            <a:endParaRPr kumimoji="1" lang="en-US" altLang="ja-JP" sz="2000" b="1" u="sng" dirty="0" smtClean="0">
              <a:solidFill>
                <a:srgbClr val="FF0000"/>
              </a:solidFill>
            </a:endParaRPr>
          </a:p>
          <a:p>
            <a:endParaRPr kumimoji="1" lang="en-US" altLang="ja-JP" sz="2000" b="1" u="sng" dirty="0" smtClean="0">
              <a:solidFill>
                <a:srgbClr val="FF0000"/>
              </a:solidFill>
            </a:endParaRPr>
          </a:p>
          <a:p>
            <a:r>
              <a:rPr lang="ja-JP" altLang="en-US" dirty="0" smtClean="0"/>
              <a:t>①陰に</a:t>
            </a:r>
            <a:r>
              <a:rPr lang="ja-JP" altLang="en-US" dirty="0"/>
              <a:t>いる人物に思いどおりに</a:t>
            </a:r>
            <a:r>
              <a:rPr lang="ja-JP" altLang="en-US" dirty="0" smtClean="0"/>
              <a:t>操られ、利用</a:t>
            </a:r>
            <a:r>
              <a:rPr lang="ja-JP" altLang="en-US" dirty="0"/>
              <a:t>されている者。</a:t>
            </a:r>
          </a:p>
          <a:p>
            <a:r>
              <a:rPr lang="ja-JP" altLang="en-US" dirty="0" smtClean="0"/>
              <a:t>②操り人形</a:t>
            </a:r>
            <a:r>
              <a:rPr lang="ja-JP" altLang="en-US" dirty="0"/>
              <a:t>。くぐつ。</a:t>
            </a:r>
            <a:endParaRPr kumimoji="1" lang="ja-JP" altLang="en-US" dirty="0"/>
          </a:p>
        </p:txBody>
      </p:sp>
      <p:pic>
        <p:nvPicPr>
          <p:cNvPr id="5" name="4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968" y="6275784"/>
            <a:ext cx="609600" cy="609600"/>
          </a:xfrm>
          <a:prstGeom prst="rect">
            <a:avLst/>
          </a:prstGeom>
        </p:spPr>
      </p:pic>
    </p:spTree>
    <p:extLst>
      <p:ext uri="{BB962C8B-B14F-4D97-AF65-F5344CB8AC3E}">
        <p14:creationId xmlns:p14="http://schemas.microsoft.com/office/powerpoint/2010/main" val="331320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45"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E-6 -3.33333E-6 L -0.4566 -0.70139 " pathEditMode="relative" rAng="0" ptsTypes="AA">
                                      <p:cBhvr>
                                        <p:cTn id="10" dur="1250" fill="hold"/>
                                        <p:tgtEl>
                                          <p:spTgt spid="4"/>
                                        </p:tgtEl>
                                        <p:attrNameLst>
                                          <p:attrName>ppt_x</p:attrName>
                                          <p:attrName>ppt_y</p:attrName>
                                        </p:attrNameLst>
                                      </p:cBhvr>
                                      <p:rCtr x="-22830" y="-35069"/>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・大統領</a:t>
            </a:r>
            <a:r>
              <a:rPr lang="ja-JP" altLang="en-US" sz="2400" dirty="0">
                <a:solidFill>
                  <a:srgbClr val="FF0000"/>
                </a:solidFill>
              </a:rPr>
              <a:t>の責任を回避させる手を打つ</a:t>
            </a:r>
          </a:p>
          <a:p>
            <a:pPr marL="0" indent="0">
              <a:buNone/>
            </a:pPr>
            <a:r>
              <a:rPr lang="ja-JP" altLang="en-US" sz="2400" dirty="0"/>
              <a:t>  </a:t>
            </a:r>
            <a:r>
              <a:rPr lang="ja-JP" altLang="en-US" sz="2400" dirty="0" smtClean="0"/>
              <a:t>我々の計画</a:t>
            </a:r>
            <a:r>
              <a:rPr lang="ja-JP" altLang="en-US" sz="2400" dirty="0"/>
              <a:t>がまだ熟成していなくて、実際には非合法の状態でこれら一連</a:t>
            </a:r>
            <a:r>
              <a:rPr lang="ja-JP" altLang="en-US" sz="2400" dirty="0" smtClean="0"/>
              <a:t>の事を</a:t>
            </a:r>
            <a:r>
              <a:rPr lang="ja-JP" altLang="en-US" sz="2400" dirty="0"/>
              <a:t>全部実行して</a:t>
            </a:r>
            <a:r>
              <a:rPr lang="ja-JP" altLang="en-US" sz="2400" dirty="0" smtClean="0"/>
              <a:t>、尚かつ、我々が</a:t>
            </a:r>
            <a:r>
              <a:rPr lang="ja-JP" altLang="en-US" sz="2400" dirty="0"/>
              <a:t>立てた大統領に全責任を</a:t>
            </a:r>
            <a:r>
              <a:rPr lang="ja-JP" altLang="en-US" sz="2400" dirty="0" smtClean="0"/>
              <a:t>負わせない為に</a:t>
            </a:r>
            <a:r>
              <a:rPr lang="ja-JP" altLang="en-US" sz="2400" dirty="0"/>
              <a:t>は、 大統領周辺の大臣や高官を教唆して</a:t>
            </a:r>
            <a:r>
              <a:rPr lang="ja-JP" altLang="en-US" sz="2400" dirty="0" smtClean="0"/>
              <a:t>、彼らが自分</a:t>
            </a:r>
            <a:r>
              <a:rPr lang="ja-JP" altLang="en-US" sz="2400" dirty="0"/>
              <a:t>たちの裁量で</a:t>
            </a:r>
            <a:r>
              <a:rPr lang="ja-JP" altLang="en-US" sz="2400" dirty="0" smtClean="0"/>
              <a:t>やった事であり、 彼らを身代り</a:t>
            </a:r>
            <a:r>
              <a:rPr lang="ja-JP" altLang="en-US" sz="2400" dirty="0"/>
              <a:t>にして責任を取らせることで、大統領の責任を回避させる</a:t>
            </a:r>
            <a:r>
              <a:rPr lang="en-US" altLang="ja-JP" sz="2400" dirty="0" smtClean="0"/>
              <a:t>……</a:t>
            </a:r>
          </a:p>
          <a:p>
            <a:pPr marL="0" indent="0">
              <a:buNone/>
            </a:pPr>
            <a:r>
              <a:rPr lang="ja-JP" altLang="en-US" sz="2400" dirty="0" smtClean="0"/>
              <a:t>この</a:t>
            </a:r>
            <a:r>
              <a:rPr lang="ja-JP" altLang="en-US" sz="2400" dirty="0"/>
              <a:t>件 に関しては</a:t>
            </a:r>
            <a:r>
              <a:rPr lang="ja-JP" altLang="en-US" sz="2400" dirty="0" smtClean="0"/>
              <a:t>、我々は特別</a:t>
            </a:r>
            <a:r>
              <a:rPr lang="ja-JP" altLang="en-US" sz="2400" dirty="0"/>
              <a:t>に上院、最高行政裁判所、閣僚会議に役割を与えるが、 一個人には勧めない</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4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7426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4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・大統領</a:t>
            </a:r>
            <a:r>
              <a:rPr lang="ja-JP" altLang="en-US" sz="2400" dirty="0">
                <a:solidFill>
                  <a:srgbClr val="FF0000"/>
                </a:solidFill>
              </a:rPr>
              <a:t>には憲法を逸脱した新しい法案</a:t>
            </a:r>
            <a:r>
              <a:rPr lang="ja-JP" altLang="en-US" sz="2400" dirty="0" smtClean="0">
                <a:solidFill>
                  <a:srgbClr val="FF0000"/>
                </a:solidFill>
              </a:rPr>
              <a:t>を</a:t>
            </a:r>
            <a:endParaRPr lang="en-US" altLang="ja-JP" sz="2400" dirty="0" smtClean="0">
              <a:solidFill>
                <a:srgbClr val="FF0000"/>
              </a:solidFill>
            </a:endParaRPr>
          </a:p>
          <a:p>
            <a:pPr marL="0" indent="0">
              <a:buNone/>
            </a:pPr>
            <a:r>
              <a:rPr lang="ja-JP" altLang="en-US" sz="2400" dirty="0" smtClean="0">
                <a:solidFill>
                  <a:srgbClr val="FF0000"/>
                </a:solidFill>
              </a:rPr>
              <a:t>　　　　　　　　　　　　　　　　提案する権限</a:t>
            </a:r>
            <a:r>
              <a:rPr lang="ja-JP" altLang="en-US" sz="2400" dirty="0">
                <a:solidFill>
                  <a:srgbClr val="FF0000"/>
                </a:solidFill>
              </a:rPr>
              <a:t>をもたせる</a:t>
            </a:r>
          </a:p>
          <a:p>
            <a:pPr marL="0" indent="0">
              <a:buNone/>
            </a:pPr>
            <a:r>
              <a:rPr lang="ja-JP" altLang="en-US" sz="2400" dirty="0"/>
              <a:t>  大統領は</a:t>
            </a:r>
            <a:r>
              <a:rPr lang="ja-JP" altLang="en-US" sz="2400" dirty="0" smtClean="0"/>
              <a:t>、幾通りに</a:t>
            </a:r>
            <a:r>
              <a:rPr lang="ja-JP" altLang="en-US" sz="2400" dirty="0"/>
              <a:t>も</a:t>
            </a:r>
            <a:r>
              <a:rPr lang="ja-JP" altLang="en-US" sz="2400" dirty="0" smtClean="0"/>
              <a:t>解釈出来る法律</a:t>
            </a:r>
            <a:r>
              <a:rPr lang="ja-JP" altLang="en-US" sz="2400" dirty="0"/>
              <a:t>の意味を</a:t>
            </a:r>
            <a:r>
              <a:rPr lang="ja-JP" altLang="en-US" sz="2400" dirty="0" smtClean="0"/>
              <a:t>、我々の</a:t>
            </a:r>
            <a:r>
              <a:rPr lang="ja-JP" altLang="en-US" sz="2400" dirty="0"/>
              <a:t>意図する通りに解釈</a:t>
            </a:r>
            <a:r>
              <a:rPr lang="ja-JP" altLang="en-US" sz="2400" dirty="0" smtClean="0"/>
              <a:t>する</a:t>
            </a:r>
            <a:r>
              <a:rPr lang="ja-JP" altLang="en-US" sz="2400" dirty="0"/>
              <a:t>であろう</a:t>
            </a:r>
            <a:r>
              <a:rPr lang="ja-JP" altLang="en-US" sz="2400" dirty="0" smtClean="0"/>
              <a:t>。</a:t>
            </a:r>
            <a:endParaRPr lang="en-US" altLang="ja-JP" sz="2400" dirty="0" smtClean="0"/>
          </a:p>
          <a:p>
            <a:pPr marL="0" indent="0">
              <a:buNone/>
            </a:pPr>
            <a:r>
              <a:rPr lang="ja-JP" altLang="en-US" sz="2400" dirty="0" smtClean="0"/>
              <a:t>大統領</a:t>
            </a:r>
            <a:r>
              <a:rPr lang="ja-JP" altLang="en-US" sz="2400" dirty="0"/>
              <a:t>はさらに進んで</a:t>
            </a:r>
            <a:r>
              <a:rPr lang="ja-JP" altLang="en-US" sz="2400" dirty="0" smtClean="0"/>
              <a:t>、我々が廃止</a:t>
            </a:r>
            <a:r>
              <a:rPr lang="ja-JP" altLang="en-US" sz="2400" dirty="0"/>
              <a:t>の必要を指示すれば、法律を</a:t>
            </a:r>
            <a:r>
              <a:rPr lang="ja-JP" altLang="en-US" sz="2400" dirty="0" smtClean="0"/>
              <a:t>廃止する事もやる</a:t>
            </a:r>
            <a:r>
              <a:rPr lang="ja-JP" altLang="en-US" sz="2400" dirty="0"/>
              <a:t>だろう</a:t>
            </a:r>
            <a:r>
              <a:rPr lang="ja-JP" altLang="en-US" sz="2400" dirty="0" smtClean="0"/>
              <a:t>。</a:t>
            </a:r>
            <a:endParaRPr lang="en-US" altLang="ja-JP" sz="2400" dirty="0" smtClean="0"/>
          </a:p>
          <a:p>
            <a:pPr marL="0" indent="0">
              <a:buNone/>
            </a:pPr>
            <a:r>
              <a:rPr lang="ja-JP" altLang="en-US" sz="2400" dirty="0" smtClean="0"/>
              <a:t>その他</a:t>
            </a:r>
            <a:r>
              <a:rPr lang="ja-JP" altLang="en-US" sz="2400" dirty="0"/>
              <a:t>に、大統領は臨時法を、また、国利国益</a:t>
            </a:r>
            <a:r>
              <a:rPr lang="ja-JP" altLang="en-US" sz="2400" dirty="0" smtClean="0"/>
              <a:t>の為にはこれ</a:t>
            </a:r>
            <a:r>
              <a:rPr lang="ja-JP" altLang="en-US" sz="2400" dirty="0"/>
              <a:t>が必要だ</a:t>
            </a:r>
            <a:r>
              <a:rPr lang="ja-JP" altLang="en-US" sz="2400" dirty="0" smtClean="0"/>
              <a:t>と言い繕って、</a:t>
            </a:r>
            <a:r>
              <a:rPr lang="ja-JP" altLang="en-US" sz="2400" dirty="0"/>
              <a:t>憲法の枠から逸脱した新しい法案すら提案する</a:t>
            </a:r>
            <a:r>
              <a:rPr lang="ja-JP" altLang="en-US" sz="2400" dirty="0" smtClean="0"/>
              <a:t>権限を</a:t>
            </a:r>
            <a:r>
              <a:rPr lang="ja-JP" altLang="en-US" sz="2400" dirty="0"/>
              <a:t>持つだろう</a:t>
            </a:r>
            <a:r>
              <a:rPr lang="ja-JP" altLang="en-US" sz="2400" dirty="0" smtClean="0"/>
              <a:t>。</a:t>
            </a:r>
            <a:endParaRPr lang="en-US" altLang="ja-JP" sz="2400" dirty="0" smtClean="0"/>
          </a:p>
          <a:p>
            <a:pPr marL="0" indent="0">
              <a:buNone/>
            </a:pPr>
            <a:r>
              <a:rPr lang="ja-JP" altLang="en-US" sz="2400" dirty="0" smtClean="0"/>
              <a:t>＜</a:t>
            </a:r>
            <a:r>
              <a:rPr lang="ja-JP" altLang="en-US" sz="2400" dirty="0"/>
              <a:t>十＞</a:t>
            </a:r>
            <a:endParaRPr kumimoji="1" lang="ja-JP" altLang="en-US" sz="2400" dirty="0"/>
          </a:p>
        </p:txBody>
      </p:sp>
      <p:pic>
        <p:nvPicPr>
          <p:cNvPr id="4" name="4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78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・政治</a:t>
            </a:r>
            <a:r>
              <a:rPr lang="ja-JP" altLang="en-US" sz="2400" dirty="0">
                <a:solidFill>
                  <a:srgbClr val="FF0000"/>
                </a:solidFill>
              </a:rPr>
              <a:t>犯罪者が主義に殉ずるものと</a:t>
            </a:r>
            <a:r>
              <a:rPr lang="ja-JP" altLang="en-US" sz="2400" dirty="0" smtClean="0">
                <a:solidFill>
                  <a:srgbClr val="FF0000"/>
                </a:solidFill>
              </a:rPr>
              <a:t>して尊ばれる事を無くす</a:t>
            </a:r>
            <a:endParaRPr lang="ja-JP" altLang="en-US" sz="2400" dirty="0">
              <a:solidFill>
                <a:srgbClr val="FF0000"/>
              </a:solidFill>
            </a:endParaRPr>
          </a:p>
          <a:p>
            <a:pPr marL="0" indent="0">
              <a:buNone/>
            </a:pPr>
            <a:r>
              <a:rPr lang="ja-JP" altLang="en-US" sz="2400" dirty="0"/>
              <a:t>  政治犯罪者が主義に殉ずるものとして</a:t>
            </a:r>
            <a:r>
              <a:rPr lang="ja-JP" altLang="en-US" sz="2400" dirty="0" smtClean="0"/>
              <a:t>尊ばれる事を無くす為には、</a:t>
            </a:r>
            <a:r>
              <a:rPr lang="ja-JP" altLang="en-US" sz="2400" dirty="0"/>
              <a:t>裁判の際に、 </a:t>
            </a:r>
            <a:r>
              <a:rPr lang="ja-JP" altLang="en-US" sz="2400" dirty="0" smtClean="0"/>
              <a:t>彼らを強盗</a:t>
            </a:r>
            <a:r>
              <a:rPr lang="ja-JP" altLang="en-US" sz="2400" dirty="0"/>
              <a:t>、殺人犯、</a:t>
            </a:r>
            <a:r>
              <a:rPr lang="ja-JP" altLang="en-US" sz="2400" dirty="0" smtClean="0"/>
              <a:t>その他言語同断破廉恥</a:t>
            </a:r>
            <a:r>
              <a:rPr lang="ja-JP" altLang="en-US" sz="2400" dirty="0"/>
              <a:t>極まる犯罪者と同じく扱うのである</a:t>
            </a:r>
            <a:r>
              <a:rPr lang="ja-JP" altLang="en-US" sz="2400" dirty="0" smtClean="0"/>
              <a:t>。</a:t>
            </a:r>
            <a:endParaRPr lang="en-US" altLang="ja-JP" sz="2400" dirty="0" smtClean="0"/>
          </a:p>
          <a:p>
            <a:pPr marL="0" indent="0">
              <a:buNone/>
            </a:pPr>
            <a:r>
              <a:rPr lang="ja-JP" altLang="en-US" sz="2400" dirty="0" smtClean="0"/>
              <a:t>そう</a:t>
            </a:r>
            <a:r>
              <a:rPr lang="ja-JP" altLang="en-US" sz="2400" dirty="0"/>
              <a:t>すると世間は、政治犯をその種の犯罪と同種の不道徳な犯罪と見做し、軽蔑</a:t>
            </a:r>
            <a:r>
              <a:rPr lang="ja-JP" altLang="en-US" sz="2400" dirty="0" smtClean="0"/>
              <a:t>の眼差しで見下げる様になる。</a:t>
            </a:r>
            <a:endParaRPr lang="en-US" altLang="ja-JP" sz="2400" dirty="0" smtClean="0"/>
          </a:p>
          <a:p>
            <a:pPr marL="0" indent="0">
              <a:buNone/>
            </a:pPr>
            <a:r>
              <a:rPr lang="ja-JP" altLang="en-US" sz="2400" dirty="0" smtClean="0"/>
              <a:t>ゴイム</a:t>
            </a:r>
            <a:r>
              <a:rPr lang="ja-JP" altLang="en-US" sz="2400" dirty="0"/>
              <a:t>が反政府活動を圧殺するのに同じ手段</a:t>
            </a:r>
            <a:r>
              <a:rPr lang="ja-JP" altLang="en-US" sz="2400" dirty="0" smtClean="0"/>
              <a:t>を用いない様、我々は極力</a:t>
            </a:r>
            <a:r>
              <a:rPr lang="ja-JP" altLang="en-US" sz="2400" dirty="0"/>
              <a:t>努力してきたし、今後もその努力は継続したいと思う</a:t>
            </a:r>
            <a:r>
              <a:rPr lang="ja-JP" altLang="en-US" sz="2400" dirty="0" smtClean="0"/>
              <a:t>。</a:t>
            </a:r>
            <a:endParaRPr lang="en-US" altLang="ja-JP" sz="2400" dirty="0" smtClean="0"/>
          </a:p>
          <a:p>
            <a:pPr marL="0" indent="0">
              <a:buNone/>
            </a:pPr>
            <a:r>
              <a:rPr lang="ja-JP" altLang="en-US" sz="2400" dirty="0" smtClean="0"/>
              <a:t>新聞や演説講演</a:t>
            </a:r>
            <a:r>
              <a:rPr lang="en-US" altLang="ja-JP" sz="2400" dirty="0"/>
              <a:t>…</a:t>
            </a:r>
            <a:r>
              <a:rPr lang="ja-JP" altLang="en-US" sz="2400" dirty="0" smtClean="0"/>
              <a:t>間接的</a:t>
            </a:r>
            <a:r>
              <a:rPr lang="ja-JP" altLang="en-US" sz="2400" dirty="0"/>
              <a:t>には巧みに編集した歴史</a:t>
            </a:r>
            <a:r>
              <a:rPr lang="ja-JP" altLang="en-US" sz="2400" dirty="0" smtClean="0"/>
              <a:t>教科書</a:t>
            </a:r>
            <a:r>
              <a:rPr lang="en-US" altLang="ja-JP" sz="2400" dirty="0" smtClean="0"/>
              <a:t>…</a:t>
            </a:r>
            <a:r>
              <a:rPr lang="ja-JP" altLang="en-US" sz="2400" dirty="0" smtClean="0"/>
              <a:t>を</a:t>
            </a:r>
            <a:r>
              <a:rPr lang="ja-JP" altLang="en-US" sz="2400" dirty="0"/>
              <a:t>通じて</a:t>
            </a:r>
            <a:r>
              <a:rPr lang="ja-JP" altLang="en-US" sz="2400" dirty="0" smtClean="0"/>
              <a:t>、我々は反政府屋</a:t>
            </a:r>
            <a:r>
              <a:rPr lang="ja-JP" altLang="en-US" sz="2400" dirty="0"/>
              <a:t>を公共の福利</a:t>
            </a:r>
            <a:r>
              <a:rPr lang="ja-JP" altLang="en-US" sz="2400" dirty="0" smtClean="0"/>
              <a:t>の為に</a:t>
            </a:r>
            <a:r>
              <a:rPr lang="ja-JP" altLang="en-US" sz="2400" dirty="0"/>
              <a:t>殉じた殉難者として宣伝してきたのは、以上の理由からで</a:t>
            </a:r>
            <a:r>
              <a:rPr lang="ja-JP" altLang="en-US" sz="2400" dirty="0" smtClean="0"/>
              <a:t>ある。</a:t>
            </a:r>
            <a:endParaRPr lang="en-US" altLang="ja-JP" sz="2400" dirty="0" smtClean="0"/>
          </a:p>
          <a:p>
            <a:pPr marL="0" indent="0">
              <a:buNone/>
            </a:pPr>
            <a:r>
              <a:rPr lang="ja-JP" altLang="en-US" sz="2400" dirty="0" smtClean="0"/>
              <a:t>この</a:t>
            </a:r>
            <a:r>
              <a:rPr lang="ja-JP" altLang="en-US" sz="2400" dirty="0"/>
              <a:t>宣伝</a:t>
            </a:r>
            <a:r>
              <a:rPr lang="ja-JP" altLang="en-US" sz="2400" dirty="0" smtClean="0"/>
              <a:t>が膨れ上って</a:t>
            </a:r>
            <a:r>
              <a:rPr lang="ja-JP" altLang="en-US" sz="2400" dirty="0"/>
              <a:t>、</a:t>
            </a:r>
            <a:r>
              <a:rPr lang="ja-JP" altLang="en-US" sz="2400" dirty="0" smtClean="0"/>
              <a:t>リベラル達が</a:t>
            </a:r>
            <a:r>
              <a:rPr lang="ja-JP" altLang="en-US" sz="2400" dirty="0"/>
              <a:t>増加し、何千というゴイム</a:t>
            </a:r>
            <a:r>
              <a:rPr lang="ja-JP" altLang="en-US" sz="2400" dirty="0" smtClean="0"/>
              <a:t>を我々の</a:t>
            </a:r>
            <a:r>
              <a:rPr lang="ja-JP" altLang="en-US" sz="2400" dirty="0"/>
              <a:t>家畜群に引き込んだのである</a:t>
            </a:r>
            <a:r>
              <a:rPr lang="ja-JP" altLang="en-US" sz="2400" dirty="0" smtClean="0"/>
              <a:t>。</a:t>
            </a:r>
            <a:endParaRPr lang="en-US" altLang="ja-JP" sz="2400" dirty="0" smtClean="0"/>
          </a:p>
          <a:p>
            <a:pPr marL="0" indent="0">
              <a:buNone/>
            </a:pPr>
            <a:r>
              <a:rPr lang="ja-JP" altLang="en-US" sz="2400" dirty="0" smtClean="0"/>
              <a:t>＜</a:t>
            </a:r>
            <a:r>
              <a:rPr lang="ja-JP" altLang="en-US" sz="2400" dirty="0"/>
              <a:t>十九＞</a:t>
            </a:r>
            <a:endParaRPr kumimoji="1" lang="ja-JP" altLang="en-US" sz="2400" dirty="0"/>
          </a:p>
        </p:txBody>
      </p:sp>
      <p:pic>
        <p:nvPicPr>
          <p:cNvPr id="4" name="4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0815"/>
            <a:ext cx="609600" cy="609600"/>
          </a:xfrm>
          <a:prstGeom prst="rect">
            <a:avLst/>
          </a:prstGeom>
        </p:spPr>
      </p:pic>
    </p:spTree>
    <p:extLst>
      <p:ext uri="{BB962C8B-B14F-4D97-AF65-F5344CB8AC3E}">
        <p14:creationId xmlns:p14="http://schemas.microsoft.com/office/powerpoint/2010/main" val="29321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5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・人間</a:t>
            </a:r>
            <a:r>
              <a:rPr lang="ja-JP" altLang="en-US" sz="2400" dirty="0">
                <a:solidFill>
                  <a:srgbClr val="FF0000"/>
                </a:solidFill>
              </a:rPr>
              <a:t>を加工するものは教育と訓練である</a:t>
            </a:r>
          </a:p>
          <a:p>
            <a:pPr marL="0" indent="0">
              <a:buNone/>
            </a:pPr>
            <a:r>
              <a:rPr lang="ja-JP" altLang="en-US" sz="2400" dirty="0"/>
              <a:t>  </a:t>
            </a:r>
            <a:r>
              <a:rPr lang="ja-JP" altLang="en-US" sz="2400" dirty="0" smtClean="0"/>
              <a:t>破壊すべき時期で無い時</a:t>
            </a:r>
            <a:r>
              <a:rPr lang="ja-JP" altLang="en-US" sz="2400" dirty="0"/>
              <a:t>にゴイムの諸制度</a:t>
            </a:r>
            <a:r>
              <a:rPr lang="ja-JP" altLang="en-US" sz="2400" dirty="0" smtClean="0"/>
              <a:t>を破壊しない様にする為、我々は</a:t>
            </a:r>
            <a:r>
              <a:rPr lang="ja-JP" altLang="en-US" sz="2400" dirty="0"/>
              <a:t>巧妙にそっと手をかけた</a:t>
            </a:r>
            <a:r>
              <a:rPr lang="ja-JP" altLang="en-US" sz="2400" dirty="0" smtClean="0"/>
              <a:t>。</a:t>
            </a:r>
            <a:endParaRPr lang="en-US" altLang="ja-JP" sz="2400" dirty="0" smtClean="0"/>
          </a:p>
          <a:p>
            <a:pPr marL="0" indent="0">
              <a:buNone/>
            </a:pPr>
            <a:r>
              <a:rPr lang="ja-JP" altLang="en-US" sz="2400" dirty="0" smtClean="0"/>
              <a:t>そして、彼らの機械</a:t>
            </a:r>
            <a:r>
              <a:rPr lang="ja-JP" altLang="en-US" sz="2400" dirty="0"/>
              <a:t>を動かしているバネの端</a:t>
            </a:r>
            <a:r>
              <a:rPr lang="ja-JP" altLang="en-US" sz="2400" dirty="0" smtClean="0"/>
              <a:t>を摘んだ。</a:t>
            </a:r>
            <a:endParaRPr lang="en-US" altLang="ja-JP" sz="2400" dirty="0" smtClean="0"/>
          </a:p>
          <a:p>
            <a:pPr marL="0" indent="0">
              <a:buNone/>
            </a:pPr>
            <a:r>
              <a:rPr lang="ja-JP" altLang="en-US" sz="2400" dirty="0" smtClean="0"/>
              <a:t>これ等の</a:t>
            </a:r>
            <a:r>
              <a:rPr lang="ja-JP" altLang="en-US" sz="2400" dirty="0"/>
              <a:t>バネは精妙にしかも秩序正しく動いていた</a:t>
            </a:r>
            <a:r>
              <a:rPr lang="ja-JP" altLang="en-US" sz="2400" dirty="0" smtClean="0"/>
              <a:t>。</a:t>
            </a:r>
            <a:endParaRPr lang="en-US" altLang="ja-JP" sz="2400" dirty="0" smtClean="0"/>
          </a:p>
          <a:p>
            <a:pPr marL="0" indent="0">
              <a:buNone/>
            </a:pPr>
            <a:r>
              <a:rPr lang="ja-JP" altLang="en-US" sz="2400" dirty="0" smtClean="0"/>
              <a:t>我々はそのバネを混沌、放縦の</a:t>
            </a:r>
            <a:r>
              <a:rPr lang="ja-JP" altLang="en-US" sz="2400" dirty="0"/>
              <a:t>リベラリズムに代えた</a:t>
            </a:r>
            <a:r>
              <a:rPr lang="ja-JP" altLang="en-US" sz="2400" dirty="0" smtClean="0"/>
              <a:t>。</a:t>
            </a:r>
            <a:endParaRPr lang="en-US" altLang="ja-JP" sz="2400" dirty="0" smtClean="0"/>
          </a:p>
          <a:p>
            <a:pPr marL="0" indent="0">
              <a:buNone/>
            </a:pPr>
            <a:r>
              <a:rPr lang="ja-JP" altLang="en-US" sz="2400" dirty="0" smtClean="0"/>
              <a:t>我々は法律</a:t>
            </a:r>
            <a:r>
              <a:rPr lang="ja-JP" altLang="en-US" sz="2400" dirty="0"/>
              <a:t>の運営、選挙の管理、新聞、個人の</a:t>
            </a:r>
            <a:r>
              <a:rPr lang="ja-JP" altLang="en-US" sz="2400" dirty="0" smtClean="0"/>
              <a:t>自由</a:t>
            </a:r>
            <a:r>
              <a:rPr lang="ja-JP" altLang="en-US" sz="2400" dirty="0"/>
              <a:t>を、原理的にはどうに</a:t>
            </a:r>
            <a:r>
              <a:rPr lang="ja-JP" altLang="en-US" sz="2400" dirty="0" smtClean="0"/>
              <a:t>でも加工出来る生存物</a:t>
            </a:r>
            <a:r>
              <a:rPr lang="ja-JP" altLang="en-US" sz="2400" dirty="0"/>
              <a:t>［人間］の土台である教育と訓練と</a:t>
            </a:r>
            <a:r>
              <a:rPr lang="ja-JP" altLang="en-US" sz="2400" dirty="0" smtClean="0"/>
              <a:t>いう</a:t>
            </a:r>
            <a:r>
              <a:rPr lang="ja-JP" altLang="en-US" sz="2400" dirty="0"/>
              <a:t>バネを操った</a:t>
            </a:r>
            <a:r>
              <a:rPr lang="ja-JP" altLang="en-US" sz="2400" dirty="0" smtClean="0"/>
              <a:t>。</a:t>
            </a:r>
            <a:endParaRPr lang="en-US" altLang="ja-JP" sz="2400" dirty="0" smtClean="0"/>
          </a:p>
          <a:p>
            <a:pPr marL="0" indent="0">
              <a:buNone/>
            </a:pPr>
            <a:r>
              <a:rPr lang="ja-JP" altLang="en-US" sz="2400" dirty="0" smtClean="0"/>
              <a:t>＜</a:t>
            </a:r>
            <a:r>
              <a:rPr lang="ja-JP" altLang="en-US" sz="2400" dirty="0"/>
              <a:t>九＞</a:t>
            </a:r>
            <a:endParaRPr kumimoji="1" lang="ja-JP" altLang="en-US" sz="2400" dirty="0"/>
          </a:p>
        </p:txBody>
      </p:sp>
      <p:pic>
        <p:nvPicPr>
          <p:cNvPr id="4" name="4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11488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・我々の到達</a:t>
            </a:r>
            <a:r>
              <a:rPr lang="ja-JP" altLang="en-US" sz="2400" dirty="0">
                <a:solidFill>
                  <a:srgbClr val="FF0000"/>
                </a:solidFill>
              </a:rPr>
              <a:t>目標</a:t>
            </a:r>
          </a:p>
          <a:p>
            <a:pPr marL="0" indent="0">
              <a:buNone/>
            </a:pPr>
            <a:r>
              <a:rPr lang="ja-JP" altLang="en-US" sz="2400" dirty="0"/>
              <a:t>  軍事力増大と警察力強化・</a:t>
            </a:r>
            <a:r>
              <a:rPr lang="ja-JP" altLang="en-US" sz="2400" dirty="0" smtClean="0"/>
              <a:t>・</a:t>
            </a:r>
            <a:endParaRPr lang="en-US" altLang="ja-JP" sz="2400" dirty="0" smtClean="0"/>
          </a:p>
          <a:p>
            <a:pPr marL="0" indent="0">
              <a:buNone/>
            </a:pPr>
            <a:r>
              <a:rPr lang="ja-JP" altLang="en-US" sz="2400" dirty="0" smtClean="0"/>
              <a:t>この</a:t>
            </a:r>
            <a:r>
              <a:rPr lang="ja-JP" altLang="en-US" sz="2400" dirty="0"/>
              <a:t>二つを欠いては、前述の計画を完成</a:t>
            </a:r>
            <a:r>
              <a:rPr lang="ja-JP" altLang="en-US" sz="2400" dirty="0" smtClean="0"/>
              <a:t>させる事は 全く出来ない。</a:t>
            </a:r>
            <a:endParaRPr lang="en-US" altLang="ja-JP" sz="2400" dirty="0" smtClean="0"/>
          </a:p>
          <a:p>
            <a:pPr marL="0" indent="0">
              <a:buNone/>
            </a:pPr>
            <a:r>
              <a:rPr lang="ja-JP" altLang="en-US" sz="2400" dirty="0" smtClean="0"/>
              <a:t>我々の</a:t>
            </a:r>
            <a:r>
              <a:rPr lang="ja-JP" altLang="en-US" sz="2400" dirty="0"/>
              <a:t>到達目標は</a:t>
            </a:r>
            <a:r>
              <a:rPr lang="ja-JP" altLang="en-US" sz="2400" dirty="0" smtClean="0"/>
              <a:t>、我々を</a:t>
            </a:r>
            <a:r>
              <a:rPr lang="ja-JP" altLang="en-US" sz="2400" dirty="0"/>
              <a:t>除いては、世界</a:t>
            </a:r>
            <a:r>
              <a:rPr lang="ja-JP" altLang="en-US" sz="2400" dirty="0" smtClean="0"/>
              <a:t>の全ての国家</a:t>
            </a:r>
            <a:r>
              <a:rPr lang="ja-JP" altLang="en-US" sz="2400" dirty="0"/>
              <a:t>に は、プロレタリアート群集</a:t>
            </a:r>
            <a:r>
              <a:rPr lang="ja-JP" altLang="en-US" sz="2400" dirty="0" smtClean="0"/>
              <a:t>と我々の利益</a:t>
            </a:r>
            <a:r>
              <a:rPr lang="ja-JP" altLang="en-US" sz="2400" dirty="0"/>
              <a:t>に奉仕する少数の百万長者と、警察官と </a:t>
            </a:r>
            <a:r>
              <a:rPr lang="ja-JP" altLang="en-US" sz="2400" dirty="0" smtClean="0"/>
              <a:t>兵隊達だけが居ればよろしい。</a:t>
            </a:r>
            <a:endParaRPr lang="en-US" altLang="ja-JP" sz="2400" dirty="0" smtClean="0"/>
          </a:p>
          <a:p>
            <a:pPr marL="0" indent="0">
              <a:buNone/>
            </a:pPr>
            <a:r>
              <a:rPr lang="ja-JP" altLang="en-US" sz="2400" dirty="0" smtClean="0"/>
              <a:t>＜</a:t>
            </a:r>
            <a:r>
              <a:rPr lang="ja-JP" altLang="en-US" sz="2400" dirty="0"/>
              <a:t>七＞</a:t>
            </a:r>
            <a:endParaRPr kumimoji="1" lang="ja-JP" altLang="en-US" sz="2400" dirty="0"/>
          </a:p>
        </p:txBody>
      </p:sp>
      <p:pic>
        <p:nvPicPr>
          <p:cNvPr id="4" name="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419610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・政治</a:t>
            </a:r>
            <a:r>
              <a:rPr lang="ja-JP" altLang="en-US" sz="2400" dirty="0">
                <a:solidFill>
                  <a:srgbClr val="FF0000"/>
                </a:solidFill>
              </a:rPr>
              <a:t>活動はゴイ政府と一戦</a:t>
            </a:r>
            <a:r>
              <a:rPr lang="ja-JP" altLang="en-US" sz="2400" dirty="0" smtClean="0">
                <a:solidFill>
                  <a:srgbClr val="FF0000"/>
                </a:solidFill>
              </a:rPr>
              <a:t>交えさせる為に</a:t>
            </a:r>
            <a:endParaRPr lang="en-US" altLang="ja-JP" sz="2400" dirty="0" smtClean="0">
              <a:solidFill>
                <a:srgbClr val="FF0000"/>
              </a:solidFill>
            </a:endParaRPr>
          </a:p>
          <a:p>
            <a:pPr marL="0" indent="0">
              <a:buNone/>
            </a:pPr>
            <a:r>
              <a:rPr lang="ja-JP" altLang="en-US" sz="2400" dirty="0" smtClean="0">
                <a:solidFill>
                  <a:srgbClr val="FF0000"/>
                </a:solidFill>
              </a:rPr>
              <a:t>　　　　　　　　　　　　　　我々が施した</a:t>
            </a:r>
            <a:r>
              <a:rPr lang="ja-JP" altLang="en-US" sz="2400" dirty="0">
                <a:solidFill>
                  <a:srgbClr val="FF0000"/>
                </a:solidFill>
              </a:rPr>
              <a:t>訓練であった</a:t>
            </a:r>
          </a:p>
          <a:p>
            <a:pPr marL="0" indent="0">
              <a:buNone/>
            </a:pPr>
            <a:r>
              <a:rPr lang="ja-JP" altLang="en-US" sz="2400" dirty="0"/>
              <a:t>  厄介になるかも知れない連中に政事の諸問題に首</a:t>
            </a:r>
            <a:r>
              <a:rPr lang="ja-JP" altLang="en-US" sz="2400" dirty="0" smtClean="0"/>
              <a:t>を突っ込ませない様にする</a:t>
            </a:r>
            <a:r>
              <a:rPr lang="ja-JP" altLang="en-US" sz="2400" dirty="0"/>
              <a:t>のに、 </a:t>
            </a:r>
            <a:r>
              <a:rPr lang="ja-JP" altLang="en-US" sz="2400" dirty="0" smtClean="0"/>
              <a:t>我々は政事</a:t>
            </a:r>
            <a:r>
              <a:rPr lang="ja-JP" altLang="en-US" sz="2400" dirty="0"/>
              <a:t>に代わるものを熱心に勧めている</a:t>
            </a:r>
            <a:r>
              <a:rPr lang="ja-JP" altLang="en-US" sz="2400" dirty="0" smtClean="0"/>
              <a:t>。</a:t>
            </a:r>
            <a:endParaRPr lang="en-US" altLang="ja-JP" sz="2400" dirty="0" smtClean="0"/>
          </a:p>
          <a:p>
            <a:pPr marL="0" indent="0">
              <a:buNone/>
            </a:pPr>
            <a:r>
              <a:rPr lang="ja-JP" altLang="en-US" sz="2400" dirty="0" smtClean="0"/>
              <a:t>即ち商</a:t>
            </a:r>
            <a:r>
              <a:rPr lang="ja-JP" altLang="en-US" sz="2400" dirty="0"/>
              <a:t>工業の問題である</a:t>
            </a:r>
            <a:r>
              <a:rPr lang="ja-JP" altLang="en-US" sz="2400" dirty="0" smtClean="0"/>
              <a:t>。</a:t>
            </a:r>
            <a:endParaRPr lang="en-US" altLang="ja-JP" sz="2400" dirty="0" smtClean="0"/>
          </a:p>
          <a:p>
            <a:pPr marL="0" indent="0">
              <a:buNone/>
            </a:pPr>
            <a:r>
              <a:rPr lang="ja-JP" altLang="en-US" sz="2400" dirty="0" smtClean="0"/>
              <a:t>この</a:t>
            </a:r>
            <a:r>
              <a:rPr lang="ja-JP" altLang="en-US" sz="2400" dirty="0"/>
              <a:t>分野でなら、どれほど騒いでもよろしい</a:t>
            </a:r>
            <a:r>
              <a:rPr lang="ja-JP" altLang="en-US" sz="2400" dirty="0" smtClean="0"/>
              <a:t>！</a:t>
            </a:r>
            <a:endParaRPr lang="en-US" altLang="ja-JP" sz="2400" dirty="0" smtClean="0"/>
          </a:p>
          <a:p>
            <a:pPr marL="0" indent="0">
              <a:buNone/>
            </a:pPr>
            <a:r>
              <a:rPr lang="ja-JP" altLang="en-US" sz="2400" dirty="0" smtClean="0"/>
              <a:t>政事に</a:t>
            </a:r>
            <a:r>
              <a:rPr lang="ja-JP" altLang="en-US" sz="2400" dirty="0"/>
              <a:t>代わって何</a:t>
            </a:r>
            <a:r>
              <a:rPr lang="ja-JP" altLang="en-US" sz="2400" dirty="0" smtClean="0"/>
              <a:t>か没頭出来るものがあれば</a:t>
            </a:r>
            <a:r>
              <a:rPr lang="ja-JP" altLang="en-US" sz="2400" dirty="0"/>
              <a:t>、群集は政治活動の類いから手を放して一服</a:t>
            </a:r>
            <a:r>
              <a:rPr lang="ja-JP" altLang="en-US" sz="2400" dirty="0" smtClean="0"/>
              <a:t>する事に異存</a:t>
            </a:r>
            <a:r>
              <a:rPr lang="ja-JP" altLang="en-US" sz="2400" dirty="0"/>
              <a:t>はない（政治活動 は、ゴイ政府と</a:t>
            </a:r>
            <a:r>
              <a:rPr lang="ja-JP" altLang="en-US" sz="2400" dirty="0" smtClean="0"/>
              <a:t>一戦交えさせる為に、我々が彼らに施した</a:t>
            </a:r>
            <a:r>
              <a:rPr lang="ja-JP" altLang="en-US" sz="2400" dirty="0"/>
              <a:t>訓練であった）</a:t>
            </a:r>
            <a:r>
              <a:rPr lang="ja-JP" altLang="en-US" sz="2400" dirty="0" smtClean="0"/>
              <a:t>。</a:t>
            </a:r>
            <a:endParaRPr lang="en-US" altLang="ja-JP" sz="2400" dirty="0" smtClean="0"/>
          </a:p>
          <a:p>
            <a:pPr marL="0" indent="0">
              <a:buNone/>
            </a:pPr>
            <a:r>
              <a:rPr lang="ja-JP" altLang="en-US" sz="2400" dirty="0" smtClean="0"/>
              <a:t> </a:t>
            </a:r>
            <a:r>
              <a:rPr lang="ja-JP" altLang="en-US" sz="2400" dirty="0"/>
              <a:t>商工業問題</a:t>
            </a:r>
            <a:r>
              <a:rPr lang="ja-JP" altLang="en-US" sz="2400" dirty="0" smtClean="0"/>
              <a:t>に於いては、我々は政治</a:t>
            </a:r>
            <a:r>
              <a:rPr lang="ja-JP" altLang="en-US" sz="2400" dirty="0"/>
              <a:t>そっくりの事を</a:t>
            </a:r>
            <a:r>
              <a:rPr lang="ja-JP" altLang="en-US" sz="2400" dirty="0" smtClean="0"/>
              <a:t>やっているかの様に思う様に処方</a:t>
            </a:r>
            <a:r>
              <a:rPr lang="ja-JP" altLang="en-US" sz="2400" dirty="0"/>
              <a:t>してある</a:t>
            </a:r>
            <a:r>
              <a:rPr lang="ja-JP" altLang="en-US" sz="2400" dirty="0" smtClean="0"/>
              <a:t>。</a:t>
            </a:r>
            <a:endParaRPr lang="en-US" altLang="ja-JP" sz="2400" dirty="0" smtClean="0"/>
          </a:p>
          <a:p>
            <a:pPr marL="0" indent="0">
              <a:buNone/>
            </a:pPr>
            <a:r>
              <a:rPr lang="ja-JP" altLang="en-US" sz="2400" dirty="0" smtClean="0"/>
              <a:t>＜</a:t>
            </a:r>
            <a:r>
              <a:rPr lang="ja-JP" altLang="en-US" sz="2400" dirty="0"/>
              <a:t>十三＞</a:t>
            </a:r>
            <a:endParaRPr kumimoji="1" lang="ja-JP" altLang="en-US" sz="2400" dirty="0"/>
          </a:p>
        </p:txBody>
      </p:sp>
      <p:pic>
        <p:nvPicPr>
          <p:cNvPr id="4" name="4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37312"/>
            <a:ext cx="609600" cy="609600"/>
          </a:xfrm>
          <a:prstGeom prst="rect">
            <a:avLst/>
          </a:prstGeom>
        </p:spPr>
      </p:pic>
    </p:spTree>
    <p:extLst>
      <p:ext uri="{BB962C8B-B14F-4D97-AF65-F5344CB8AC3E}">
        <p14:creationId xmlns:p14="http://schemas.microsoft.com/office/powerpoint/2010/main" val="4812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8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Autofit/>
          </a:bodyPr>
          <a:lstStyle/>
          <a:p>
            <a:pPr marL="0" indent="0">
              <a:buNone/>
            </a:pPr>
            <a:r>
              <a:rPr lang="ja-JP" altLang="en-US" sz="2100" dirty="0" smtClean="0">
                <a:solidFill>
                  <a:srgbClr val="FF0000"/>
                </a:solidFill>
              </a:rPr>
              <a:t>・更に政治から遠ざける為に</a:t>
            </a:r>
            <a:endParaRPr lang="en-US" altLang="ja-JP" sz="2100" dirty="0" smtClean="0">
              <a:solidFill>
                <a:srgbClr val="FF0000"/>
              </a:solidFill>
            </a:endParaRPr>
          </a:p>
          <a:p>
            <a:pPr marL="0" indent="0">
              <a:buNone/>
            </a:pPr>
            <a:r>
              <a:rPr lang="ja-JP" altLang="en-US" sz="2100" dirty="0">
                <a:solidFill>
                  <a:srgbClr val="FF0000"/>
                </a:solidFill>
              </a:rPr>
              <a:t>　</a:t>
            </a:r>
            <a:r>
              <a:rPr lang="ja-JP" altLang="en-US" sz="2100" dirty="0" smtClean="0">
                <a:solidFill>
                  <a:srgbClr val="FF0000"/>
                </a:solidFill>
              </a:rPr>
              <a:t>　　　　　　　　　　娯楽</a:t>
            </a:r>
            <a:r>
              <a:rPr lang="ja-JP" altLang="en-US" sz="2100" dirty="0">
                <a:solidFill>
                  <a:srgbClr val="FF0000"/>
                </a:solidFill>
              </a:rPr>
              <a:t>、芸術</a:t>
            </a:r>
            <a:r>
              <a:rPr lang="ja-JP" altLang="en-US" sz="2100" dirty="0" smtClean="0">
                <a:solidFill>
                  <a:srgbClr val="FF0000"/>
                </a:solidFill>
              </a:rPr>
              <a:t>、スポーツをあてがう</a:t>
            </a:r>
            <a:endParaRPr lang="ja-JP" altLang="en-US" sz="2100" dirty="0">
              <a:solidFill>
                <a:srgbClr val="FF0000"/>
              </a:solidFill>
            </a:endParaRPr>
          </a:p>
          <a:p>
            <a:pPr marL="0" indent="0">
              <a:buNone/>
            </a:pPr>
            <a:r>
              <a:rPr lang="ja-JP" altLang="en-US" sz="2100" dirty="0"/>
              <a:t>  </a:t>
            </a:r>
            <a:r>
              <a:rPr lang="ja-JP" altLang="en-US" sz="2100" dirty="0" smtClean="0"/>
              <a:t>彼らがかかずらっている事を解き当てさせない様に、我々は娯楽、　競技</a:t>
            </a:r>
            <a:r>
              <a:rPr lang="ja-JP" altLang="en-US" sz="2100" dirty="0"/>
              <a:t>、ゲーム</a:t>
            </a:r>
            <a:r>
              <a:rPr lang="ja-JP" altLang="en-US" sz="2100" dirty="0" smtClean="0"/>
              <a:t>、色事、</a:t>
            </a:r>
            <a:r>
              <a:rPr lang="ja-JP" altLang="en-US" sz="2100" dirty="0"/>
              <a:t>遊び場をあてがって、更に政事から遠ざける</a:t>
            </a:r>
            <a:r>
              <a:rPr lang="en-US" altLang="ja-JP" sz="2100" dirty="0" smtClean="0"/>
              <a:t>……</a:t>
            </a:r>
          </a:p>
          <a:p>
            <a:pPr marL="0" indent="0">
              <a:buNone/>
            </a:pPr>
            <a:r>
              <a:rPr lang="ja-JP" altLang="en-US" sz="2100" dirty="0" smtClean="0"/>
              <a:t>その内、我々は</a:t>
            </a:r>
            <a:r>
              <a:rPr lang="ja-JP" altLang="en-US" sz="2100" dirty="0"/>
              <a:t>新聞を使って芸術、スポーツなどありとあらゆる種類の競争を始める</a:t>
            </a:r>
            <a:r>
              <a:rPr lang="ja-JP" altLang="en-US" sz="2100" dirty="0" smtClean="0"/>
              <a:t>。</a:t>
            </a:r>
            <a:endParaRPr lang="en-US" altLang="ja-JP" sz="2100" dirty="0" smtClean="0"/>
          </a:p>
          <a:p>
            <a:pPr marL="0" indent="0">
              <a:buNone/>
            </a:pPr>
            <a:r>
              <a:rPr lang="ja-JP" altLang="en-US" sz="2100" dirty="0" smtClean="0"/>
              <a:t>こういう事に</a:t>
            </a:r>
            <a:r>
              <a:rPr lang="ja-JP" altLang="en-US" sz="2100" dirty="0"/>
              <a:t>関心が向けられれば</a:t>
            </a:r>
            <a:r>
              <a:rPr lang="ja-JP" altLang="en-US" sz="2100" dirty="0" smtClean="0"/>
              <a:t>、我々が彼らと</a:t>
            </a:r>
            <a:r>
              <a:rPr lang="ja-JP" altLang="en-US" sz="2100" dirty="0"/>
              <a:t>争わなければならない問題から、 </a:t>
            </a:r>
            <a:r>
              <a:rPr lang="ja-JP" altLang="en-US" sz="2100" dirty="0" smtClean="0"/>
              <a:t>彼らを完全</a:t>
            </a:r>
            <a:r>
              <a:rPr lang="ja-JP" altLang="en-US" sz="2100" dirty="0"/>
              <a:t>に遠ざけるだろう</a:t>
            </a:r>
            <a:r>
              <a:rPr lang="ja-JP" altLang="en-US" sz="2100" dirty="0" smtClean="0"/>
              <a:t>。</a:t>
            </a:r>
            <a:endParaRPr lang="en-US" altLang="ja-JP" sz="2100" dirty="0" smtClean="0"/>
          </a:p>
          <a:p>
            <a:pPr marL="0" indent="0">
              <a:buNone/>
            </a:pPr>
            <a:r>
              <a:rPr lang="ja-JP" altLang="en-US" sz="2100" dirty="0" smtClean="0"/>
              <a:t>ますます彼ら自身</a:t>
            </a:r>
            <a:r>
              <a:rPr lang="ja-JP" altLang="en-US" sz="2100" dirty="0"/>
              <a:t>の意見を反映したり形に</a:t>
            </a:r>
            <a:r>
              <a:rPr lang="ja-JP" altLang="en-US" sz="2100" dirty="0" smtClean="0"/>
              <a:t>したりする事が</a:t>
            </a:r>
            <a:r>
              <a:rPr lang="ja-JP" altLang="en-US" sz="2100" dirty="0"/>
              <a:t>難しくなるに従って、人民</a:t>
            </a:r>
            <a:r>
              <a:rPr lang="ja-JP" altLang="en-US" sz="2100" dirty="0" smtClean="0"/>
              <a:t>は我々と</a:t>
            </a:r>
            <a:r>
              <a:rPr lang="ja-JP" altLang="en-US" sz="2100" dirty="0"/>
              <a:t>同じ口調で語るようになる</a:t>
            </a:r>
            <a:r>
              <a:rPr lang="ja-JP" altLang="en-US" sz="2100" dirty="0" smtClean="0"/>
              <a:t>。</a:t>
            </a:r>
            <a:endParaRPr lang="en-US" altLang="ja-JP" sz="2100" dirty="0" smtClean="0"/>
          </a:p>
          <a:p>
            <a:pPr marL="0" indent="0">
              <a:buNone/>
            </a:pPr>
            <a:r>
              <a:rPr lang="ja-JP" altLang="en-US" sz="2100" dirty="0" smtClean="0"/>
              <a:t>なぜならば、我々だけが彼らの</a:t>
            </a:r>
            <a:r>
              <a:rPr lang="ja-JP" altLang="en-US" sz="2100" dirty="0"/>
              <a:t>考え方に新しい方向付けを示しているからである</a:t>
            </a:r>
            <a:r>
              <a:rPr lang="en-US" altLang="ja-JP" sz="2100" dirty="0"/>
              <a:t>… </a:t>
            </a:r>
            <a:r>
              <a:rPr lang="en-US" altLang="ja-JP" sz="2100" dirty="0" smtClean="0"/>
              <a:t>…</a:t>
            </a:r>
          </a:p>
          <a:p>
            <a:pPr marL="0" indent="0">
              <a:buNone/>
            </a:pPr>
            <a:r>
              <a:rPr lang="ja-JP" altLang="en-US" sz="2100" dirty="0" smtClean="0"/>
              <a:t>勿論、我々と</a:t>
            </a:r>
            <a:r>
              <a:rPr lang="ja-JP" altLang="en-US" sz="2100" dirty="0"/>
              <a:t>は表面的には無関係の人々を通じてであるが</a:t>
            </a:r>
            <a:r>
              <a:rPr lang="ja-JP" altLang="en-US" sz="2100" dirty="0" smtClean="0"/>
              <a:t>。</a:t>
            </a:r>
            <a:endParaRPr lang="en-US" altLang="ja-JP" sz="2100" dirty="0" smtClean="0"/>
          </a:p>
          <a:p>
            <a:pPr marL="0" indent="0">
              <a:buNone/>
            </a:pPr>
            <a:r>
              <a:rPr lang="ja-JP" altLang="en-US" sz="2100" dirty="0" smtClean="0"/>
              <a:t>＜</a:t>
            </a:r>
            <a:r>
              <a:rPr lang="ja-JP" altLang="en-US" sz="2100" dirty="0"/>
              <a:t>十三＞</a:t>
            </a:r>
            <a:endParaRPr kumimoji="1" lang="ja-JP" altLang="en-US" sz="2100" dirty="0"/>
          </a:p>
        </p:txBody>
      </p:sp>
      <p:pic>
        <p:nvPicPr>
          <p:cNvPr id="5" name="4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296561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a:t>
            </a:r>
            <a:r>
              <a:rPr lang="ja-JP" altLang="en-US" sz="2400" dirty="0">
                <a:solidFill>
                  <a:srgbClr val="FF0000"/>
                </a:solidFill>
              </a:rPr>
              <a:t>政府</a:t>
            </a:r>
            <a:r>
              <a:rPr lang="ja-JP" altLang="en-US" sz="2400" dirty="0" smtClean="0">
                <a:solidFill>
                  <a:srgbClr val="FF0000"/>
                </a:solidFill>
              </a:rPr>
              <a:t>は既に超法規的</a:t>
            </a:r>
            <a:r>
              <a:rPr lang="ja-JP" altLang="en-US" sz="2400" dirty="0">
                <a:solidFill>
                  <a:srgbClr val="FF0000"/>
                </a:solidFill>
              </a:rPr>
              <a:t>な状態で存在している</a:t>
            </a:r>
          </a:p>
          <a:p>
            <a:pPr marL="0" indent="0">
              <a:buNone/>
            </a:pPr>
            <a:r>
              <a:rPr lang="ja-JP" altLang="en-US" sz="2400" dirty="0"/>
              <a:t>  </a:t>
            </a:r>
            <a:r>
              <a:rPr lang="ja-JP" altLang="en-US" sz="2400" dirty="0" smtClean="0"/>
              <a:t>我々の行動</a:t>
            </a:r>
            <a:r>
              <a:rPr lang="ja-JP" altLang="en-US" sz="2400" dirty="0"/>
              <a:t>範囲には限界を遮るもの</a:t>
            </a:r>
            <a:r>
              <a:rPr lang="ja-JP" altLang="en-US" sz="2400" dirty="0" smtClean="0"/>
              <a:t>が無い。</a:t>
            </a:r>
            <a:endParaRPr lang="en-US" altLang="ja-JP" sz="2400" dirty="0" smtClean="0"/>
          </a:p>
          <a:p>
            <a:pPr marL="0" indent="0">
              <a:buNone/>
            </a:pPr>
            <a:r>
              <a:rPr lang="ja-JP" altLang="en-US" sz="2400" dirty="0" smtClean="0"/>
              <a:t>我らの超政府は既に強力</a:t>
            </a:r>
            <a:r>
              <a:rPr lang="ja-JP" altLang="en-US" sz="2400" dirty="0"/>
              <a:t>絶大 な言葉で現わされている超法規的な状態で存続して</a:t>
            </a:r>
            <a:r>
              <a:rPr lang="ja-JP" altLang="en-US" sz="2400" dirty="0" smtClean="0"/>
              <a:t>いる</a:t>
            </a:r>
            <a:r>
              <a:rPr lang="en-US" altLang="ja-JP" sz="2400" dirty="0"/>
              <a:t>…</a:t>
            </a:r>
            <a:endParaRPr lang="en-US" altLang="ja-JP" sz="2400" dirty="0" smtClean="0"/>
          </a:p>
          <a:p>
            <a:pPr marL="0" indent="0">
              <a:buNone/>
            </a:pPr>
            <a:r>
              <a:rPr lang="ja-JP" altLang="en-US" sz="2400" dirty="0" smtClean="0"/>
              <a:t>即ち独裁</a:t>
            </a:r>
            <a:r>
              <a:rPr lang="ja-JP" altLang="en-US" sz="2400" dirty="0"/>
              <a:t>である</a:t>
            </a:r>
            <a:r>
              <a:rPr lang="ja-JP" altLang="en-US" sz="2400" dirty="0" smtClean="0"/>
              <a:t>。</a:t>
            </a:r>
            <a:endParaRPr lang="en-US" altLang="ja-JP" sz="2400" dirty="0" smtClean="0"/>
          </a:p>
          <a:p>
            <a:pPr marL="0" indent="0">
              <a:buNone/>
            </a:pPr>
            <a:r>
              <a:rPr lang="ja-JP" altLang="en-US" sz="2400" dirty="0" smtClean="0"/>
              <a:t> </a:t>
            </a:r>
            <a:r>
              <a:rPr lang="ja-JP" altLang="en-US" sz="2400" dirty="0"/>
              <a:t>＜九＞</a:t>
            </a:r>
            <a:endParaRPr kumimoji="1" lang="ja-JP" altLang="en-US" sz="2400" dirty="0"/>
          </a:p>
        </p:txBody>
      </p:sp>
      <p:pic>
        <p:nvPicPr>
          <p:cNvPr id="4" name="5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98904" y="6248400"/>
            <a:ext cx="609600" cy="609600"/>
          </a:xfrm>
          <a:prstGeom prst="rect">
            <a:avLst/>
          </a:prstGeom>
        </p:spPr>
      </p:pic>
    </p:spTree>
    <p:extLst>
      <p:ext uri="{BB962C8B-B14F-4D97-AF65-F5344CB8AC3E}">
        <p14:creationId xmlns:p14="http://schemas.microsoft.com/office/powerpoint/2010/main" val="26911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a:solidFill>
                  <a:srgbClr val="FF0000"/>
                </a:solidFill>
              </a:rPr>
              <a:t>・</a:t>
            </a:r>
            <a:r>
              <a:rPr lang="ja-JP" altLang="en-US" sz="2400" dirty="0" smtClean="0">
                <a:solidFill>
                  <a:srgbClr val="FF0000"/>
                </a:solidFill>
              </a:rPr>
              <a:t>武装</a:t>
            </a:r>
            <a:r>
              <a:rPr lang="ja-JP" altLang="en-US" sz="2400" dirty="0">
                <a:solidFill>
                  <a:srgbClr val="FF0000"/>
                </a:solidFill>
              </a:rPr>
              <a:t>蜂起にはこういう手段に出る</a:t>
            </a:r>
          </a:p>
          <a:p>
            <a:pPr marL="0" indent="0">
              <a:buNone/>
            </a:pPr>
            <a:r>
              <a:rPr lang="ja-JP" altLang="en-US" sz="2400" dirty="0"/>
              <a:t>  諸兄の中には、来たる</a:t>
            </a:r>
            <a:r>
              <a:rPr lang="ja-JP" altLang="en-US" sz="2400" dirty="0" err="1"/>
              <a:t>べき</a:t>
            </a:r>
            <a:r>
              <a:rPr lang="ja-JP" altLang="en-US" sz="2400" dirty="0"/>
              <a:t>時が</a:t>
            </a:r>
            <a:r>
              <a:rPr lang="ja-JP" altLang="en-US" sz="2400" dirty="0" smtClean="0"/>
              <a:t>来ない内に、若しもゴイム</a:t>
            </a:r>
            <a:r>
              <a:rPr lang="ja-JP" altLang="en-US" sz="2400" dirty="0"/>
              <a:t>が真相を嗅ぎつけたら、 </a:t>
            </a:r>
            <a:r>
              <a:rPr lang="ja-JP" altLang="en-US" sz="2400" dirty="0" smtClean="0"/>
              <a:t>彼らは武器</a:t>
            </a:r>
            <a:r>
              <a:rPr lang="ja-JP" altLang="en-US" sz="2400" dirty="0"/>
              <a:t>を手にして蜂起すると言われる方も</a:t>
            </a:r>
            <a:r>
              <a:rPr lang="ja-JP" altLang="en-US" sz="2400" dirty="0" smtClean="0"/>
              <a:t>おられる様だが</a:t>
            </a:r>
            <a:r>
              <a:rPr lang="ja-JP" altLang="en-US" sz="2400" dirty="0"/>
              <a:t>、それに備えるに</a:t>
            </a:r>
            <a:r>
              <a:rPr lang="ja-JP" altLang="en-US" sz="2400" dirty="0" smtClean="0"/>
              <a:t>西欧に於いては、</a:t>
            </a:r>
            <a:r>
              <a:rPr lang="ja-JP" altLang="en-US" sz="2400" dirty="0"/>
              <a:t>最も太い肝玉の持ち主をも戦慄させる恐怖作戦をもって対抗</a:t>
            </a:r>
            <a:r>
              <a:rPr lang="ja-JP" altLang="en-US" sz="2400" dirty="0" smtClean="0"/>
              <a:t>する。</a:t>
            </a:r>
            <a:endParaRPr lang="en-US" altLang="ja-JP" sz="2400" dirty="0" smtClean="0"/>
          </a:p>
          <a:p>
            <a:pPr marL="0" indent="0">
              <a:buNone/>
            </a:pPr>
            <a:r>
              <a:rPr lang="ja-JP" altLang="en-US" sz="2400" dirty="0" smtClean="0"/>
              <a:t> 即ち、</a:t>
            </a:r>
            <a:r>
              <a:rPr lang="ja-JP" altLang="en-US" sz="2400" dirty="0"/>
              <a:t>決定的な瞬間が来る前</a:t>
            </a:r>
            <a:r>
              <a:rPr lang="ja-JP" altLang="en-US" sz="2400" dirty="0" smtClean="0"/>
              <a:t>に全ての首都</a:t>
            </a:r>
            <a:r>
              <a:rPr lang="ja-JP" altLang="en-US" sz="2400" dirty="0"/>
              <a:t>に地下鉄道、大都市の地下通路が</a:t>
            </a:r>
            <a:r>
              <a:rPr lang="ja-JP" altLang="en-US" sz="2400" dirty="0" smtClean="0"/>
              <a:t>設けられ</a:t>
            </a:r>
            <a:r>
              <a:rPr lang="ja-JP" altLang="en-US" sz="2400" dirty="0"/>
              <a:t>、事</a:t>
            </a:r>
            <a:r>
              <a:rPr lang="ja-JP" altLang="en-US" sz="2400" dirty="0" smtClean="0"/>
              <a:t>到ればそれらの首都</a:t>
            </a:r>
            <a:r>
              <a:rPr lang="ja-JP" altLang="en-US" sz="2400" dirty="0"/>
              <a:t>を建物や</a:t>
            </a:r>
            <a:r>
              <a:rPr lang="ja-JP" altLang="en-US" sz="2400" dirty="0" smtClean="0"/>
              <a:t>書類諸共空中</a:t>
            </a:r>
            <a:r>
              <a:rPr lang="ja-JP" altLang="en-US" sz="2400" dirty="0"/>
              <a:t>に吹き飛ばすのである</a:t>
            </a:r>
            <a:r>
              <a:rPr lang="ja-JP" altLang="en-US" sz="2400" dirty="0" smtClean="0"/>
              <a:t>。</a:t>
            </a:r>
            <a:endParaRPr lang="en-US" altLang="ja-JP" sz="2400" dirty="0" smtClean="0"/>
          </a:p>
          <a:p>
            <a:pPr marL="0" indent="0">
              <a:buNone/>
            </a:pPr>
            <a:r>
              <a:rPr lang="ja-JP" altLang="en-US" sz="2400" dirty="0" smtClean="0"/>
              <a:t> </a:t>
            </a:r>
            <a:r>
              <a:rPr lang="ja-JP" altLang="en-US" sz="2400" dirty="0"/>
              <a:t>＜九＞</a:t>
            </a:r>
            <a:endParaRPr kumimoji="1" lang="ja-JP" altLang="en-US" sz="2400" dirty="0"/>
          </a:p>
        </p:txBody>
      </p:sp>
      <p:pic>
        <p:nvPicPr>
          <p:cNvPr id="4" name="5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2440" y="6248400"/>
            <a:ext cx="609600" cy="609600"/>
          </a:xfrm>
          <a:prstGeom prst="rect">
            <a:avLst/>
          </a:prstGeom>
        </p:spPr>
      </p:pic>
    </p:spTree>
    <p:extLst>
      <p:ext uri="{BB962C8B-B14F-4D97-AF65-F5344CB8AC3E}">
        <p14:creationId xmlns:p14="http://schemas.microsoft.com/office/powerpoint/2010/main" val="250834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・反抗</a:t>
            </a:r>
            <a:r>
              <a:rPr lang="ja-JP" altLang="en-US" sz="2400" dirty="0">
                <a:solidFill>
                  <a:srgbClr val="FF0000"/>
                </a:solidFill>
              </a:rPr>
              <a:t>する国がある場合は世界戦争という手段に訴える</a:t>
            </a:r>
          </a:p>
          <a:p>
            <a:pPr marL="0" indent="0">
              <a:buNone/>
            </a:pPr>
            <a:r>
              <a:rPr lang="ja-JP" altLang="en-US" sz="2400" dirty="0"/>
              <a:t>  </a:t>
            </a:r>
            <a:r>
              <a:rPr lang="ja-JP" altLang="en-US" sz="2400" dirty="0" smtClean="0"/>
              <a:t>我々に反抗</a:t>
            </a:r>
            <a:r>
              <a:rPr lang="ja-JP" altLang="en-US" sz="2400" dirty="0"/>
              <a:t>する国がある場合は、その隣の国から戦争を仕掛けさせ、反逆</a:t>
            </a:r>
            <a:r>
              <a:rPr lang="ja-JP" altLang="en-US" sz="2400" dirty="0" smtClean="0"/>
              <a:t>行動をことごとく叩き潰す</a:t>
            </a:r>
            <a:r>
              <a:rPr lang="ja-JP" altLang="en-US" sz="2400" dirty="0"/>
              <a:t>位置にいなければならない</a:t>
            </a:r>
            <a:r>
              <a:rPr lang="ja-JP" altLang="en-US" sz="2400" dirty="0" smtClean="0"/>
              <a:t>。</a:t>
            </a:r>
            <a:endParaRPr lang="en-US" altLang="ja-JP" sz="2400" dirty="0" smtClean="0"/>
          </a:p>
          <a:p>
            <a:pPr marL="0" indent="0">
              <a:buNone/>
            </a:pPr>
            <a:r>
              <a:rPr lang="ja-JP" altLang="en-US" sz="2400" dirty="0" smtClean="0"/>
              <a:t>しかし</a:t>
            </a:r>
            <a:r>
              <a:rPr lang="ja-JP" altLang="en-US" sz="2400" dirty="0"/>
              <a:t>、その隣国も束になって</a:t>
            </a:r>
            <a:r>
              <a:rPr lang="ja-JP" altLang="en-US" sz="2400" dirty="0" smtClean="0"/>
              <a:t>反抗</a:t>
            </a:r>
            <a:r>
              <a:rPr lang="ja-JP" altLang="en-US" sz="2400" dirty="0"/>
              <a:t>するならば、その折に</a:t>
            </a:r>
            <a:r>
              <a:rPr lang="ja-JP" altLang="en-US" sz="2400" dirty="0" smtClean="0"/>
              <a:t>は我々は世界</a:t>
            </a:r>
            <a:r>
              <a:rPr lang="ja-JP" altLang="en-US" sz="2400" dirty="0"/>
              <a:t>戦争という手段に訴えて対抗しなければ</a:t>
            </a:r>
            <a:r>
              <a:rPr lang="ja-JP" altLang="en-US" sz="2400" dirty="0" smtClean="0"/>
              <a:t>ならない。</a:t>
            </a:r>
            <a:endParaRPr lang="en-US" altLang="ja-JP" sz="2400" dirty="0" smtClean="0"/>
          </a:p>
          <a:p>
            <a:pPr marL="0" indent="0">
              <a:buNone/>
            </a:pPr>
            <a:r>
              <a:rPr lang="ja-JP" altLang="en-US" sz="2400" dirty="0" smtClean="0"/>
              <a:t>＜</a:t>
            </a:r>
            <a:r>
              <a:rPr lang="ja-JP" altLang="en-US" sz="2400" dirty="0"/>
              <a:t>七＞</a:t>
            </a:r>
            <a:endParaRPr kumimoji="1" lang="ja-JP" altLang="en-US" sz="2400" dirty="0"/>
          </a:p>
        </p:txBody>
      </p:sp>
      <p:pic>
        <p:nvPicPr>
          <p:cNvPr id="4" name="5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9677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idx="1"/>
          </p:nvPr>
        </p:nvSpPr>
        <p:spPr>
          <a:xfrm>
            <a:off x="751656" y="1600200"/>
            <a:ext cx="7924800" cy="4114800"/>
          </a:xfrm>
        </p:spPr>
        <p:txBody>
          <a:bodyPr anchor="ctr">
            <a:normAutofit/>
          </a:bodyPr>
          <a:lstStyle/>
          <a:p>
            <a:pPr marL="0" indent="0" algn="ctr">
              <a:buNone/>
            </a:pPr>
            <a:r>
              <a:rPr lang="ja-JP" altLang="en-US" sz="2400" dirty="0"/>
              <a:t>お疲れ様でした</a:t>
            </a:r>
            <a:r>
              <a:rPr lang="ja-JP" altLang="en-US" sz="2400" dirty="0" smtClean="0"/>
              <a:t>。</a:t>
            </a:r>
            <a:endParaRPr lang="en-US" altLang="ja-JP" sz="2400" dirty="0" smtClean="0"/>
          </a:p>
          <a:p>
            <a:pPr marL="0" indent="0" algn="ctr">
              <a:buNone/>
            </a:pPr>
            <a:r>
              <a:rPr lang="ja-JP" altLang="en-US" sz="2400" dirty="0"/>
              <a:t/>
            </a:r>
            <a:br>
              <a:rPr lang="ja-JP" altLang="en-US" sz="2400" dirty="0"/>
            </a:br>
            <a:r>
              <a:rPr lang="ja-JP" altLang="en-US" sz="2400" dirty="0"/>
              <a:t>次は</a:t>
            </a:r>
            <a:r>
              <a:rPr lang="ja-JP" altLang="en-US" sz="2400" dirty="0" smtClean="0"/>
              <a:t>、</a:t>
            </a:r>
            <a:r>
              <a:rPr lang="ja-JP" altLang="en-US" sz="2400" u="sng" dirty="0">
                <a:solidFill>
                  <a:srgbClr val="FF0000"/>
                </a:solidFill>
              </a:rPr>
              <a:t>１０</a:t>
            </a:r>
            <a:r>
              <a:rPr lang="ja-JP" altLang="en-US" sz="2400" u="sng" dirty="0" smtClean="0">
                <a:solidFill>
                  <a:srgbClr val="FF0000"/>
                </a:solidFill>
              </a:rPr>
              <a:t>）幹部団とメーソン員</a:t>
            </a:r>
            <a:r>
              <a:rPr lang="ja-JP" altLang="en-US" sz="2400" dirty="0" smtClean="0"/>
              <a:t>です。</a:t>
            </a:r>
            <a:endParaRPr kumimoji="1" lang="ja-JP" altLang="en-US" sz="2400" dirty="0"/>
          </a:p>
        </p:txBody>
      </p:sp>
      <p:pic>
        <p:nvPicPr>
          <p:cNvPr id="2" name="おわり.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91590"/>
            <a:ext cx="609600" cy="609600"/>
          </a:xfrm>
          <a:prstGeom prst="rect">
            <a:avLst/>
          </a:prstGeom>
        </p:spPr>
      </p:pic>
    </p:spTree>
    <p:extLst>
      <p:ext uri="{BB962C8B-B14F-4D97-AF65-F5344CB8AC3E}">
        <p14:creationId xmlns:p14="http://schemas.microsoft.com/office/powerpoint/2010/main" val="286937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・我々はあと</a:t>
            </a:r>
            <a:r>
              <a:rPr lang="ja-JP" altLang="en-US" sz="2400" dirty="0">
                <a:solidFill>
                  <a:srgbClr val="FF0000"/>
                </a:solidFill>
              </a:rPr>
              <a:t>数歩で目標に到達せんとしている</a:t>
            </a:r>
          </a:p>
          <a:p>
            <a:pPr marL="0" indent="0">
              <a:buNone/>
            </a:pPr>
            <a:r>
              <a:rPr lang="ja-JP" altLang="en-US" sz="2400" dirty="0"/>
              <a:t>  今日</a:t>
            </a:r>
            <a:r>
              <a:rPr lang="ja-JP" altLang="en-US" sz="2400" dirty="0" smtClean="0"/>
              <a:t>、我々はあと</a:t>
            </a:r>
            <a:r>
              <a:rPr lang="ja-JP" altLang="en-US" sz="2400" dirty="0"/>
              <a:t>数歩で目標に到達せんとしていると言ってよい</a:t>
            </a:r>
            <a:r>
              <a:rPr lang="ja-JP" altLang="en-US" sz="2400" dirty="0" smtClean="0"/>
              <a:t>。</a:t>
            </a:r>
            <a:endParaRPr lang="en-US" altLang="ja-JP" sz="2400" dirty="0" smtClean="0"/>
          </a:p>
          <a:p>
            <a:pPr marL="0" indent="0">
              <a:buNone/>
            </a:pPr>
            <a:r>
              <a:rPr lang="ja-JP" altLang="en-US" sz="2400" dirty="0" smtClean="0"/>
              <a:t>横切る</a:t>
            </a:r>
            <a:r>
              <a:rPr lang="ja-JP" altLang="en-US" sz="2400" dirty="0"/>
              <a:t>べき 空間は</a:t>
            </a:r>
            <a:r>
              <a:rPr lang="ja-JP" altLang="en-US" sz="2400" dirty="0" smtClean="0"/>
              <a:t>あと僅かを</a:t>
            </a:r>
            <a:r>
              <a:rPr lang="ja-JP" altLang="en-US" sz="2400" dirty="0"/>
              <a:t>残すのみであり</a:t>
            </a:r>
            <a:r>
              <a:rPr lang="ja-JP" altLang="en-US" sz="2400" dirty="0" smtClean="0"/>
              <a:t>、我々が歩んで</a:t>
            </a:r>
            <a:r>
              <a:rPr lang="ja-JP" altLang="en-US" sz="2400" dirty="0"/>
              <a:t>きた長い道のりは、</a:t>
            </a:r>
            <a:r>
              <a:rPr lang="ja-JP" altLang="en-US" sz="2400" dirty="0" smtClean="0"/>
              <a:t>今、正に </a:t>
            </a:r>
            <a:r>
              <a:rPr lang="ja-JP" altLang="en-US" sz="2400" dirty="0"/>
              <a:t>象徴の蛇の輪を閉じようとしている</a:t>
            </a:r>
            <a:r>
              <a:rPr lang="ja-JP" altLang="en-US" sz="2400" dirty="0" smtClean="0"/>
              <a:t>。</a:t>
            </a:r>
            <a:endParaRPr lang="en-US" altLang="ja-JP" sz="2400" dirty="0" smtClean="0"/>
          </a:p>
          <a:p>
            <a:pPr marL="0" indent="0">
              <a:buNone/>
            </a:pPr>
            <a:r>
              <a:rPr lang="ja-JP" altLang="en-US" sz="2400" dirty="0" smtClean="0"/>
              <a:t>その</a:t>
            </a:r>
            <a:r>
              <a:rPr lang="ja-JP" altLang="en-US" sz="2400" dirty="0"/>
              <a:t>蛇は、わが民を象徴している</a:t>
            </a:r>
            <a:r>
              <a:rPr lang="ja-JP" altLang="en-US" sz="2400" dirty="0" smtClean="0"/>
              <a:t>。</a:t>
            </a:r>
            <a:endParaRPr lang="en-US" altLang="ja-JP" sz="2400" dirty="0" smtClean="0"/>
          </a:p>
          <a:p>
            <a:pPr marL="0" indent="0">
              <a:buNone/>
            </a:pPr>
            <a:r>
              <a:rPr lang="ja-JP" altLang="en-US" sz="2400" dirty="0" smtClean="0"/>
              <a:t>この</a:t>
            </a:r>
            <a:r>
              <a:rPr lang="ja-JP" altLang="en-US" sz="2400" dirty="0"/>
              <a:t>輪が</a:t>
            </a:r>
            <a:r>
              <a:rPr lang="ja-JP" altLang="en-US" sz="2400" dirty="0" smtClean="0"/>
              <a:t>閉じられる</a:t>
            </a:r>
            <a:r>
              <a:rPr lang="ja-JP" altLang="en-US" sz="2400" dirty="0"/>
              <a:t>とき、ヨーロッパ</a:t>
            </a:r>
            <a:r>
              <a:rPr lang="ja-JP" altLang="en-US" sz="2400" dirty="0" smtClean="0"/>
              <a:t>の全ての国家</a:t>
            </a:r>
            <a:r>
              <a:rPr lang="ja-JP" altLang="en-US" sz="2400" dirty="0"/>
              <a:t>は強力な万力によって締め上げられるので ある</a:t>
            </a:r>
            <a:r>
              <a:rPr lang="ja-JP" altLang="en-US" sz="2400" dirty="0" smtClean="0"/>
              <a:t>。</a:t>
            </a:r>
            <a:endParaRPr lang="en-US" altLang="ja-JP" sz="2400" dirty="0" smtClean="0"/>
          </a:p>
          <a:p>
            <a:pPr marL="0" indent="0">
              <a:buNone/>
            </a:pPr>
            <a:r>
              <a:rPr lang="ja-JP" altLang="en-US" sz="2400" dirty="0" smtClean="0"/>
              <a:t>＜</a:t>
            </a:r>
            <a:r>
              <a:rPr lang="ja-JP" altLang="en-US" sz="2400" dirty="0"/>
              <a:t>三＞</a:t>
            </a:r>
            <a:endParaRPr kumimoji="1" lang="ja-JP" altLang="en-US" sz="2400" dirty="0"/>
          </a:p>
        </p:txBody>
      </p:sp>
      <p:pic>
        <p:nvPicPr>
          <p:cNvPr id="4" name="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8168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・我々の合い言葉</a:t>
            </a:r>
            <a:r>
              <a:rPr lang="ja-JP" altLang="en-US" sz="2400" dirty="0">
                <a:solidFill>
                  <a:srgbClr val="FF0000"/>
                </a:solidFill>
              </a:rPr>
              <a:t>は力と偽善である</a:t>
            </a:r>
          </a:p>
          <a:p>
            <a:pPr marL="0" indent="0">
              <a:buNone/>
            </a:pPr>
            <a:r>
              <a:rPr lang="ja-JP" altLang="en-US" sz="2400" dirty="0"/>
              <a:t>  </a:t>
            </a:r>
            <a:r>
              <a:rPr lang="ja-JP" altLang="en-US" sz="2400" dirty="0" smtClean="0"/>
              <a:t>我々の合い言葉</a:t>
            </a:r>
            <a:r>
              <a:rPr lang="ja-JP" altLang="en-US" sz="2400" dirty="0"/>
              <a:t>は・・力と偽善である</a:t>
            </a:r>
            <a:r>
              <a:rPr lang="ja-JP" altLang="en-US" sz="2400" dirty="0" smtClean="0"/>
              <a:t>。</a:t>
            </a:r>
            <a:endParaRPr lang="en-US" altLang="ja-JP" sz="2400" dirty="0" smtClean="0"/>
          </a:p>
          <a:p>
            <a:pPr marL="0" indent="0">
              <a:buNone/>
            </a:pPr>
            <a:r>
              <a:rPr lang="en-US" altLang="ja-JP" sz="2400" dirty="0" smtClean="0"/>
              <a:t>……</a:t>
            </a:r>
            <a:r>
              <a:rPr lang="ja-JP" altLang="en-US" sz="2400" dirty="0"/>
              <a:t>力のみが政治的諸問題を克服する。 </a:t>
            </a:r>
            <a:endParaRPr lang="en-US" altLang="ja-JP" sz="2400" dirty="0" smtClean="0"/>
          </a:p>
          <a:p>
            <a:pPr marL="0" indent="0">
              <a:buNone/>
            </a:pPr>
            <a:r>
              <a:rPr lang="ja-JP" altLang="en-US" sz="2400" dirty="0" smtClean="0"/>
              <a:t>暴力</a:t>
            </a:r>
            <a:r>
              <a:rPr lang="ja-JP" altLang="en-US" sz="2400" dirty="0"/>
              <a:t>は原則でなければならず、新権力の代理人の足もとに王冠を置こうとしない</a:t>
            </a:r>
            <a:r>
              <a:rPr lang="ja-JP" altLang="en-US" sz="2400" dirty="0" smtClean="0"/>
              <a:t>政府に</a:t>
            </a:r>
            <a:r>
              <a:rPr lang="ja-JP" altLang="en-US" sz="2400" dirty="0"/>
              <a:t>対しては欺瞞と偽善が鉄則でなければならない</a:t>
            </a:r>
            <a:r>
              <a:rPr lang="ja-JP" altLang="en-US" sz="2400" dirty="0" smtClean="0"/>
              <a:t>。</a:t>
            </a:r>
            <a:endParaRPr lang="en-US" altLang="ja-JP" sz="2400" dirty="0" smtClean="0"/>
          </a:p>
          <a:p>
            <a:pPr marL="0" indent="0">
              <a:buNone/>
            </a:pPr>
            <a:r>
              <a:rPr lang="ja-JP" altLang="en-US" sz="2400" dirty="0" smtClean="0"/>
              <a:t>この</a:t>
            </a:r>
            <a:r>
              <a:rPr lang="ja-JP" altLang="en-US" sz="2400" dirty="0"/>
              <a:t>悪は終局である善に</a:t>
            </a:r>
            <a:r>
              <a:rPr lang="ja-JP" altLang="en-US" sz="2400" dirty="0" smtClean="0"/>
              <a:t>達する為の手段に過ぎない。</a:t>
            </a:r>
            <a:endParaRPr lang="en-US" altLang="ja-JP" sz="2400" dirty="0" smtClean="0"/>
          </a:p>
          <a:p>
            <a:pPr marL="0" indent="0">
              <a:buNone/>
            </a:pPr>
            <a:r>
              <a:rPr lang="ja-JP" altLang="en-US" sz="2400" dirty="0" smtClean="0"/>
              <a:t>それ故に、我々は、</a:t>
            </a:r>
            <a:r>
              <a:rPr lang="ja-JP" altLang="en-US" sz="2400" dirty="0"/>
              <a:t>目的達成</a:t>
            </a:r>
            <a:r>
              <a:rPr lang="ja-JP" altLang="en-US" sz="2400" dirty="0" smtClean="0"/>
              <a:t>の為に役立つ</a:t>
            </a:r>
            <a:r>
              <a:rPr lang="ja-JP" altLang="en-US" sz="2400" dirty="0"/>
              <a:t>ときは、</a:t>
            </a:r>
            <a:r>
              <a:rPr lang="ja-JP" altLang="en-US" sz="2400" dirty="0" smtClean="0"/>
              <a:t>贈収賄</a:t>
            </a:r>
            <a:r>
              <a:rPr lang="ja-JP" altLang="en-US" sz="2400" dirty="0"/>
              <a:t>、詐欺、裏切り</a:t>
            </a:r>
            <a:r>
              <a:rPr lang="ja-JP" altLang="en-US" sz="2400" dirty="0" smtClean="0"/>
              <a:t>をためらってはならない。</a:t>
            </a:r>
            <a:endParaRPr lang="en-US" altLang="ja-JP" sz="2400" dirty="0" smtClean="0"/>
          </a:p>
          <a:p>
            <a:pPr marL="0" indent="0">
              <a:buNone/>
            </a:pPr>
            <a:r>
              <a:rPr lang="ja-JP" altLang="en-US" sz="2400" dirty="0" smtClean="0"/>
              <a:t>政治</a:t>
            </a:r>
            <a:r>
              <a:rPr lang="ja-JP" altLang="en-US" sz="2400" dirty="0"/>
              <a:t>の上では、支配権を握って屈伏</a:t>
            </a:r>
            <a:r>
              <a:rPr lang="ja-JP" altLang="en-US" sz="2400" dirty="0" smtClean="0"/>
              <a:t>させる</a:t>
            </a:r>
            <a:r>
              <a:rPr lang="ja-JP" altLang="en-US" sz="2400" dirty="0"/>
              <a:t>ためならば、</a:t>
            </a:r>
            <a:r>
              <a:rPr lang="ja-JP" altLang="en-US" sz="2400" dirty="0" smtClean="0"/>
              <a:t>躊躇無く他人</a:t>
            </a:r>
            <a:r>
              <a:rPr lang="ja-JP" altLang="en-US" sz="2400" dirty="0"/>
              <a:t>の財産を奪い取る方法を知っていなければならない</a:t>
            </a:r>
            <a:r>
              <a:rPr lang="ja-JP" altLang="en-US" sz="2400" dirty="0" smtClean="0"/>
              <a:t>。</a:t>
            </a:r>
            <a:endParaRPr lang="en-US" altLang="ja-JP" sz="2400" dirty="0" smtClean="0"/>
          </a:p>
          <a:p>
            <a:pPr marL="0" indent="0">
              <a:buNone/>
            </a:pPr>
            <a:r>
              <a:rPr lang="ja-JP" altLang="en-US" sz="2400" dirty="0" smtClean="0"/>
              <a:t> </a:t>
            </a:r>
            <a:r>
              <a:rPr lang="ja-JP" altLang="en-US" sz="2400" dirty="0"/>
              <a:t>＜一＞</a:t>
            </a:r>
            <a:endParaRPr kumimoji="1" lang="ja-JP" altLang="en-US" sz="2400" dirty="0"/>
          </a:p>
        </p:txBody>
      </p:sp>
      <p:pic>
        <p:nvPicPr>
          <p:cNvPr id="4" name="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65874" y="6248400"/>
            <a:ext cx="609600" cy="609600"/>
          </a:xfrm>
          <a:prstGeom prst="rect">
            <a:avLst/>
          </a:prstGeom>
        </p:spPr>
      </p:pic>
    </p:spTree>
    <p:extLst>
      <p:ext uri="{BB962C8B-B14F-4D97-AF65-F5344CB8AC3E}">
        <p14:creationId xmlns:p14="http://schemas.microsoft.com/office/powerpoint/2010/main" val="99525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・我々の義務</a:t>
            </a:r>
            <a:r>
              <a:rPr lang="ja-JP" altLang="en-US" sz="2400" dirty="0">
                <a:solidFill>
                  <a:srgbClr val="FF0000"/>
                </a:solidFill>
              </a:rPr>
              <a:t>としても暴力と偽善による計画を保持する</a:t>
            </a:r>
          </a:p>
          <a:p>
            <a:pPr marL="0" indent="0">
              <a:buNone/>
            </a:pPr>
            <a:r>
              <a:rPr lang="ja-JP" altLang="en-US" sz="2400" dirty="0"/>
              <a:t>  平和的な征服の道を進んで</a:t>
            </a:r>
            <a:r>
              <a:rPr lang="ja-JP" altLang="en-US" sz="2400" dirty="0" smtClean="0"/>
              <a:t>いる我々の国家</a:t>
            </a:r>
            <a:r>
              <a:rPr lang="ja-JP" altLang="en-US" sz="2400" dirty="0"/>
              <a:t>は、盲目的な服従を</a:t>
            </a:r>
            <a:r>
              <a:rPr lang="ja-JP" altLang="en-US" sz="2400" dirty="0" smtClean="0"/>
              <a:t>強いる為に恐怖</a:t>
            </a:r>
            <a:r>
              <a:rPr lang="ja-JP" altLang="en-US" sz="2400" dirty="0"/>
              <a:t>を維持する必要から、</a:t>
            </a:r>
            <a:r>
              <a:rPr lang="ja-JP" altLang="en-US" sz="2400" dirty="0" smtClean="0"/>
              <a:t>目に付かないけれども</a:t>
            </a:r>
            <a:r>
              <a:rPr lang="ja-JP" altLang="en-US" sz="2400" dirty="0"/>
              <a:t>効果のある死刑宣告をもって戦争の</a:t>
            </a:r>
            <a:r>
              <a:rPr lang="ja-JP" altLang="en-US" sz="2400" dirty="0" smtClean="0"/>
              <a:t>恐怖</a:t>
            </a:r>
            <a:r>
              <a:rPr lang="ja-JP" altLang="en-US" sz="2400" dirty="0"/>
              <a:t>にとって代える権利をもっている</a:t>
            </a:r>
            <a:r>
              <a:rPr lang="ja-JP" altLang="en-US" sz="2400" dirty="0" smtClean="0"/>
              <a:t>。</a:t>
            </a:r>
            <a:endParaRPr lang="en-US" altLang="ja-JP" sz="2400" dirty="0" smtClean="0"/>
          </a:p>
          <a:p>
            <a:pPr marL="0" indent="0">
              <a:buNone/>
            </a:pPr>
            <a:r>
              <a:rPr lang="ja-JP" altLang="en-US" sz="2400" dirty="0" smtClean="0"/>
              <a:t>仮借</a:t>
            </a:r>
            <a:r>
              <a:rPr lang="ja-JP" altLang="en-US" sz="2400" dirty="0"/>
              <a:t>ない厳しさだけが、国家の強さを</a:t>
            </a:r>
            <a:r>
              <a:rPr lang="ja-JP" altLang="en-US" sz="2400" dirty="0" smtClean="0"/>
              <a:t>見せつける</a:t>
            </a:r>
            <a:r>
              <a:rPr lang="ja-JP" altLang="en-US" sz="2400" dirty="0"/>
              <a:t>最大の力である</a:t>
            </a:r>
            <a:r>
              <a:rPr lang="ja-JP" altLang="en-US" sz="2400" dirty="0" smtClean="0"/>
              <a:t>。</a:t>
            </a:r>
            <a:endParaRPr lang="en-US" altLang="ja-JP" sz="2400" dirty="0" smtClean="0"/>
          </a:p>
          <a:p>
            <a:pPr marL="0" indent="0">
              <a:buNone/>
            </a:pPr>
            <a:r>
              <a:rPr lang="ja-JP" altLang="en-US" sz="2400" dirty="0" smtClean="0"/>
              <a:t>単</a:t>
            </a:r>
            <a:r>
              <a:rPr lang="ja-JP" altLang="en-US" sz="2400" dirty="0"/>
              <a:t>に利益を</a:t>
            </a:r>
            <a:r>
              <a:rPr lang="ja-JP" altLang="en-US" sz="2400" dirty="0" smtClean="0"/>
              <a:t>得る為のみならず我々の義務</a:t>
            </a:r>
            <a:r>
              <a:rPr lang="ja-JP" altLang="en-US" sz="2400" dirty="0"/>
              <a:t>としても、また</a:t>
            </a:r>
            <a:r>
              <a:rPr lang="ja-JP" altLang="en-US" sz="2400" dirty="0" smtClean="0"/>
              <a:t>、　勝利の為に</a:t>
            </a:r>
            <a:r>
              <a:rPr lang="ja-JP" altLang="en-US" sz="2400" dirty="0"/>
              <a:t>も</a:t>
            </a:r>
            <a:r>
              <a:rPr lang="ja-JP" altLang="en-US" sz="2400" dirty="0" smtClean="0"/>
              <a:t>、我々は暴力</a:t>
            </a:r>
            <a:r>
              <a:rPr lang="ja-JP" altLang="en-US" sz="2400" dirty="0"/>
              <a:t>と偽善による計画を保持し続けなければならない</a:t>
            </a:r>
            <a:r>
              <a:rPr lang="ja-JP" altLang="en-US" sz="2400" dirty="0" smtClean="0"/>
              <a:t>。</a:t>
            </a:r>
            <a:endParaRPr lang="en-US" altLang="ja-JP" sz="2400" dirty="0" smtClean="0"/>
          </a:p>
          <a:p>
            <a:pPr marL="0" indent="0">
              <a:buNone/>
            </a:pPr>
            <a:r>
              <a:rPr lang="ja-JP" altLang="en-US" sz="2400" dirty="0" smtClean="0"/>
              <a:t> </a:t>
            </a:r>
            <a:r>
              <a:rPr lang="ja-JP" altLang="en-US" sz="2400" dirty="0"/>
              <a:t>＜一＞</a:t>
            </a:r>
            <a:endParaRPr kumimoji="1" lang="ja-JP" altLang="en-US" sz="2400" dirty="0"/>
          </a:p>
        </p:txBody>
      </p:sp>
      <p:pic>
        <p:nvPicPr>
          <p:cNvPr id="4" name="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48400"/>
            <a:ext cx="609600" cy="609600"/>
          </a:xfrm>
          <a:prstGeom prst="rect">
            <a:avLst/>
          </a:prstGeom>
        </p:spPr>
      </p:pic>
    </p:spTree>
    <p:extLst>
      <p:ext uri="{BB962C8B-B14F-4D97-AF65-F5344CB8AC3E}">
        <p14:creationId xmlns:p14="http://schemas.microsoft.com/office/powerpoint/2010/main" val="351033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7640" y="5877272"/>
            <a:ext cx="7924800" cy="1143000"/>
          </a:xfrm>
        </p:spPr>
        <p:txBody>
          <a:bodyPr anchor="ctr"/>
          <a:lstStyle/>
          <a:p>
            <a:pPr algn="ctr"/>
            <a:endParaRPr lang="ja-JP" altLang="en-US" dirty="0"/>
          </a:p>
        </p:txBody>
      </p:sp>
      <p:sp>
        <p:nvSpPr>
          <p:cNvPr id="3" name="コンテンツ プレースホルダー 2"/>
          <p:cNvSpPr>
            <a:spLocks noGrp="1"/>
          </p:cNvSpPr>
          <p:nvPr>
            <p:ph idx="1"/>
          </p:nvPr>
        </p:nvSpPr>
        <p:spPr>
          <a:xfrm>
            <a:off x="179512" y="188640"/>
            <a:ext cx="8712968" cy="5760640"/>
          </a:xfrm>
        </p:spPr>
        <p:txBody>
          <a:bodyPr anchor="ctr">
            <a:normAutofit/>
          </a:bodyPr>
          <a:lstStyle/>
          <a:p>
            <a:pPr marL="0" indent="0">
              <a:buNone/>
            </a:pPr>
            <a:r>
              <a:rPr lang="ja-JP" altLang="en-US" sz="2400" dirty="0" smtClean="0">
                <a:solidFill>
                  <a:srgbClr val="FF0000"/>
                </a:solidFill>
              </a:rPr>
              <a:t>・報復</a:t>
            </a:r>
            <a:r>
              <a:rPr lang="ja-JP" altLang="en-US" sz="2400" dirty="0">
                <a:solidFill>
                  <a:srgbClr val="FF0000"/>
                </a:solidFill>
              </a:rPr>
              <a:t>は厳格な教義である</a:t>
            </a:r>
          </a:p>
          <a:p>
            <a:pPr marL="0" indent="0">
              <a:buNone/>
            </a:pPr>
            <a:r>
              <a:rPr lang="ja-JP" altLang="en-US" sz="2400" dirty="0"/>
              <a:t>  報復主義は使われる手段と同じく、有無を言わさず強力である</a:t>
            </a:r>
            <a:r>
              <a:rPr lang="ja-JP" altLang="en-US" sz="2400" dirty="0" smtClean="0"/>
              <a:t>。</a:t>
            </a:r>
            <a:endParaRPr lang="en-US" altLang="ja-JP" sz="2400" dirty="0" smtClean="0"/>
          </a:p>
          <a:p>
            <a:pPr marL="0" indent="0">
              <a:buNone/>
            </a:pPr>
            <a:r>
              <a:rPr lang="ja-JP" altLang="en-US" sz="2400" dirty="0" smtClean="0"/>
              <a:t>それ</a:t>
            </a:r>
            <a:r>
              <a:rPr lang="ja-JP" altLang="en-US" sz="2400" dirty="0"/>
              <a:t>は手段</a:t>
            </a:r>
            <a:r>
              <a:rPr lang="ja-JP" altLang="en-US" sz="2400" dirty="0" smtClean="0"/>
              <a:t>そのもの</a:t>
            </a:r>
            <a:r>
              <a:rPr lang="ja-JP" altLang="en-US" sz="2400" dirty="0"/>
              <a:t>であるというよりも</a:t>
            </a:r>
            <a:r>
              <a:rPr lang="ja-JP" altLang="en-US" sz="2400" dirty="0" smtClean="0"/>
              <a:t>、我々が勝利</a:t>
            </a:r>
            <a:r>
              <a:rPr lang="ja-JP" altLang="en-US" sz="2400" dirty="0"/>
              <a:t>し</a:t>
            </a:r>
            <a:r>
              <a:rPr lang="ja-JP" altLang="en-US" sz="2400" dirty="0" smtClean="0"/>
              <a:t>、全ての政府を我らの超政府に跪かせる厳格</a:t>
            </a:r>
            <a:r>
              <a:rPr lang="ja-JP" altLang="en-US" sz="2400" dirty="0"/>
              <a:t>な教義なのである</a:t>
            </a:r>
            <a:r>
              <a:rPr lang="ja-JP" altLang="en-US" sz="2400" dirty="0" smtClean="0"/>
              <a:t>。</a:t>
            </a:r>
            <a:endParaRPr lang="en-US" altLang="ja-JP" sz="2400" dirty="0" smtClean="0"/>
          </a:p>
          <a:p>
            <a:pPr marL="0" indent="0">
              <a:buNone/>
            </a:pPr>
            <a:r>
              <a:rPr lang="ja-JP" altLang="en-US" sz="2400" dirty="0" smtClean="0"/>
              <a:t>我々は容赦</a:t>
            </a:r>
            <a:r>
              <a:rPr lang="ja-JP" altLang="en-US" sz="2400" dirty="0"/>
              <a:t>なく不服従というものを根絶</a:t>
            </a:r>
            <a:r>
              <a:rPr lang="ja-JP" altLang="en-US" sz="2400" dirty="0" smtClean="0"/>
              <a:t>する事を</a:t>
            </a:r>
            <a:r>
              <a:rPr lang="ja-JP" altLang="en-US" sz="2400" dirty="0"/>
              <a:t>、十二分に思い知らせる</a:t>
            </a:r>
            <a:r>
              <a:rPr lang="ja-JP" altLang="en-US" sz="2400" dirty="0" smtClean="0"/>
              <a:t>。</a:t>
            </a:r>
            <a:endParaRPr lang="en-US" altLang="ja-JP" sz="2400" dirty="0" smtClean="0"/>
          </a:p>
          <a:p>
            <a:pPr marL="0" indent="0">
              <a:buNone/>
            </a:pPr>
            <a:r>
              <a:rPr lang="ja-JP" altLang="en-US" sz="2400" dirty="0" smtClean="0"/>
              <a:t>＜</a:t>
            </a:r>
            <a:r>
              <a:rPr lang="ja-JP" altLang="en-US" sz="2400" dirty="0"/>
              <a:t>一＞</a:t>
            </a:r>
            <a:endParaRPr kumimoji="1" lang="ja-JP" altLang="en-US" sz="2400" dirty="0"/>
          </a:p>
        </p:txBody>
      </p:sp>
      <p:pic>
        <p:nvPicPr>
          <p:cNvPr id="4" name="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92197" y="6248400"/>
            <a:ext cx="609600" cy="609600"/>
          </a:xfrm>
          <a:prstGeom prst="rect">
            <a:avLst/>
          </a:prstGeom>
        </p:spPr>
      </p:pic>
    </p:spTree>
    <p:extLst>
      <p:ext uri="{BB962C8B-B14F-4D97-AF65-F5344CB8AC3E}">
        <p14:creationId xmlns:p14="http://schemas.microsoft.com/office/powerpoint/2010/main" val="58677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TotalTime>
  <Words>4990</Words>
  <Application>Microsoft Office PowerPoint</Application>
  <PresentationFormat>画面に合わせる (4:3)</PresentationFormat>
  <Paragraphs>331</Paragraphs>
  <Slides>55</Slides>
  <Notes>0</Notes>
  <HiddenSlides>0</HiddenSlides>
  <MMClips>54</MMClips>
  <ScaleCrop>false</ScaleCrop>
  <HeadingPairs>
    <vt:vector size="4" baseType="variant">
      <vt:variant>
        <vt:lpstr>テーマ</vt:lpstr>
      </vt:variant>
      <vt:variant>
        <vt:i4>1</vt:i4>
      </vt:variant>
      <vt:variant>
        <vt:lpstr>スライド タイトル</vt:lpstr>
      </vt:variant>
      <vt:variant>
        <vt:i4>55</vt:i4>
      </vt:variant>
    </vt:vector>
  </HeadingPairs>
  <TitlesOfParts>
    <vt:vector size="56" baseType="lpstr">
      <vt:lpstr>Office ​​テーマ</vt:lpstr>
      <vt:lpstr>PowerPoint プレゼンテーション</vt:lpstr>
      <vt:lpstr>静かなる戦争の為の沈黙の兵器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保守系YouTubeニュース番組</dc:creator>
  <cp:lastModifiedBy>保守系YouTubeニュース番組</cp:lastModifiedBy>
  <cp:revision>9</cp:revision>
  <dcterms:created xsi:type="dcterms:W3CDTF">2015-01-17T04:36:29Z</dcterms:created>
  <dcterms:modified xsi:type="dcterms:W3CDTF">2015-01-31T09:10:15Z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