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660"/>
  </p:normalViewPr>
  <p:slideViewPr>
    <p:cSldViewPr>
      <p:cViewPr>
        <p:scale>
          <a:sx n="60" d="100"/>
          <a:sy n="60" d="100"/>
        </p:scale>
        <p:origin x="-188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246585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389511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359134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154132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18713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169233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120210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335416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403559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355202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809BA7-A1E1-433E-9E15-1FCF2643E6E9}"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193369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09BA7-A1E1-433E-9E15-1FCF2643E6E9}" type="datetimeFigureOut">
              <a:rPr kumimoji="1" lang="ja-JP" altLang="en-US" smtClean="0"/>
              <a:t>2015/1/31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C64C9-D711-4ADC-8B6D-22882C0102CE}" type="slidenum">
              <a:rPr kumimoji="1" lang="ja-JP" altLang="en-US" smtClean="0"/>
              <a:t>‹#›</a:t>
            </a:fld>
            <a:endParaRPr kumimoji="1" lang="ja-JP" altLang="en-US"/>
          </a:p>
        </p:txBody>
      </p:sp>
    </p:spTree>
    <p:extLst>
      <p:ext uri="{BB962C8B-B14F-4D97-AF65-F5344CB8AC3E}">
        <p14:creationId xmlns:p14="http://schemas.microsoft.com/office/powerpoint/2010/main" val="1417099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43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3" name="サブタイトル 2"/>
          <p:cNvSpPr>
            <a:spLocks noGrp="1"/>
          </p:cNvSpPr>
          <p:nvPr>
            <p:ph type="subTitle" idx="1"/>
          </p:nvPr>
        </p:nvSpPr>
        <p:spPr/>
        <p:txBody>
          <a:bodyPr anchor="ctr">
            <a:normAutofit/>
          </a:bodyPr>
          <a:lstStyle/>
          <a:p>
            <a:r>
              <a:rPr lang="ja-JP" altLang="en-US" sz="2400" dirty="0"/>
              <a:t>５</a:t>
            </a:r>
            <a:r>
              <a:rPr lang="ja-JP" altLang="en-US" sz="2400" dirty="0" smtClean="0"/>
              <a:t>）</a:t>
            </a:r>
            <a:r>
              <a:rPr lang="ja-JP" altLang="en-US" sz="2400" dirty="0"/>
              <a:t>陽動作戦</a:t>
            </a:r>
            <a:endParaRPr kumimoji="1" lang="ja-JP" altLang="en-US" sz="2400" dirty="0"/>
          </a:p>
        </p:txBody>
      </p:sp>
      <p:pic>
        <p:nvPicPr>
          <p:cNvPr id="6"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0353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・混乱</a:t>
            </a:r>
            <a:r>
              <a:rPr lang="ja-JP" altLang="en-US" sz="2400" dirty="0">
                <a:solidFill>
                  <a:srgbClr val="FF0000"/>
                </a:solidFill>
              </a:rPr>
              <a:t>あれば利益あり</a:t>
            </a:r>
            <a:r>
              <a:rPr lang="ja-JP" altLang="en-US" sz="2400" dirty="0" smtClean="0">
                <a:solidFill>
                  <a:srgbClr val="FF0000"/>
                </a:solidFill>
              </a:rPr>
              <a:t>、</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さら</a:t>
            </a:r>
            <a:r>
              <a:rPr lang="ja-JP" altLang="en-US" sz="2400" dirty="0">
                <a:solidFill>
                  <a:srgbClr val="FF0000"/>
                </a:solidFill>
              </a:rPr>
              <a:t>なる混乱あればさらなる利益あり</a:t>
            </a:r>
          </a:p>
          <a:p>
            <a:pPr marL="0" indent="0">
              <a:buNone/>
            </a:pPr>
            <a:r>
              <a:rPr lang="ja-JP" altLang="en-US" sz="2400" dirty="0"/>
              <a:t>  一般原則は、混乱あれば利益あり、である</a:t>
            </a:r>
            <a:r>
              <a:rPr lang="ja-JP" altLang="en-US" sz="2400" dirty="0" smtClean="0"/>
              <a:t>。</a:t>
            </a:r>
            <a:endParaRPr lang="en-US" altLang="ja-JP" sz="2400" dirty="0" smtClean="0"/>
          </a:p>
          <a:p>
            <a:pPr marL="0" indent="0">
              <a:buNone/>
            </a:pPr>
            <a:r>
              <a:rPr lang="ja-JP" altLang="en-US" sz="2400" dirty="0" smtClean="0"/>
              <a:t>さら</a:t>
            </a:r>
            <a:r>
              <a:rPr lang="ja-JP" altLang="en-US" sz="2400" dirty="0"/>
              <a:t>なる混乱あれば、さらなる利益あり、である</a:t>
            </a:r>
            <a:r>
              <a:rPr lang="ja-JP" altLang="en-US" sz="2400" dirty="0" smtClean="0"/>
              <a:t>。</a:t>
            </a:r>
            <a:endParaRPr lang="en-US" altLang="ja-JP" sz="2400" dirty="0" smtClean="0"/>
          </a:p>
          <a:p>
            <a:pPr marL="0" indent="0">
              <a:buNone/>
            </a:pPr>
            <a:r>
              <a:rPr lang="ja-JP" altLang="en-US" sz="2400" dirty="0" smtClean="0"/>
              <a:t>それ故、</a:t>
            </a:r>
            <a:r>
              <a:rPr lang="ja-JP" altLang="en-US" sz="2400" dirty="0"/>
              <a:t>最上のアプローチは問題を作り出し、その解決を</a:t>
            </a:r>
            <a:r>
              <a:rPr lang="ja-JP" altLang="en-US" sz="2400" dirty="0" smtClean="0"/>
              <a:t>示す事で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a:t>
            </a:r>
            <a:r>
              <a:rPr lang="ja-JP" altLang="en-US" sz="2400" dirty="0"/>
              <a:t>陽動作戦</a:t>
            </a:r>
            <a:r>
              <a:rPr lang="en-US" altLang="ja-JP" sz="2400" dirty="0"/>
              <a:t>‥</a:t>
            </a:r>
            <a:r>
              <a:rPr lang="ja-JP" altLang="en-US" sz="2400" dirty="0"/>
              <a:t>基礎戦略＞</a:t>
            </a:r>
            <a:endParaRPr kumimoji="1" lang="ja-JP" altLang="en-US" sz="2400" dirty="0"/>
          </a:p>
        </p:txBody>
      </p:sp>
      <p:pic>
        <p:nvPicPr>
          <p:cNvPr id="5"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857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・一般</a:t>
            </a:r>
            <a:r>
              <a:rPr lang="ja-JP" altLang="en-US" sz="2400" dirty="0">
                <a:solidFill>
                  <a:srgbClr val="FF0000"/>
                </a:solidFill>
              </a:rPr>
              <a:t>大衆に経済学と他のエネルギー科学との関係</a:t>
            </a:r>
            <a:r>
              <a:rPr lang="ja-JP" altLang="en-US" sz="2400" dirty="0" smtClean="0">
                <a:solidFill>
                  <a:srgbClr val="FF0000"/>
                </a:solidFill>
              </a:rPr>
              <a:t>を</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学ばせて</a:t>
            </a:r>
            <a:r>
              <a:rPr lang="ja-JP" altLang="en-US" sz="2400" dirty="0">
                <a:solidFill>
                  <a:srgbClr val="FF0000"/>
                </a:solidFill>
              </a:rPr>
              <a:t>はならない</a:t>
            </a:r>
          </a:p>
          <a:p>
            <a:pPr marL="0" indent="0">
              <a:buNone/>
            </a:pPr>
            <a:r>
              <a:rPr lang="ja-JP" altLang="en-US" sz="2400" dirty="0"/>
              <a:t>  このような［世界経済を管理する］王者となるべく</a:t>
            </a:r>
            <a:r>
              <a:rPr lang="ja-JP" altLang="en-US" sz="2400" dirty="0" smtClean="0"/>
              <a:t>、我々は</a:t>
            </a:r>
            <a:r>
              <a:rPr lang="ja-JP" altLang="en-US" sz="2400" dirty="0"/>
              <a:t>少なくとも一つの目標は達成しなければならない</a:t>
            </a:r>
            <a:r>
              <a:rPr lang="ja-JP" altLang="en-US" sz="2400" dirty="0" smtClean="0"/>
              <a:t>。</a:t>
            </a:r>
            <a:endParaRPr lang="en-US" altLang="ja-JP" sz="2400" dirty="0" smtClean="0"/>
          </a:p>
          <a:p>
            <a:pPr marL="0" indent="0">
              <a:buNone/>
            </a:pPr>
            <a:r>
              <a:rPr lang="ja-JP" altLang="en-US" sz="2400" dirty="0" smtClean="0"/>
              <a:t>すなわち</a:t>
            </a:r>
            <a:r>
              <a:rPr lang="ja-JP" altLang="en-US" sz="2400" dirty="0"/>
              <a:t>、一般大衆に、経済学と他のエネルギー科学との論理的・数学的な</a:t>
            </a:r>
            <a:r>
              <a:rPr lang="ja-JP" altLang="en-US" sz="2400" dirty="0" smtClean="0"/>
              <a:t>関係或はその</a:t>
            </a:r>
            <a:r>
              <a:rPr lang="ja-JP" altLang="en-US" sz="2400" dirty="0"/>
              <a:t>知識を適用</a:t>
            </a:r>
            <a:r>
              <a:rPr lang="ja-JP" altLang="en-US" sz="2400" dirty="0" smtClean="0"/>
              <a:t>する事を学ばせ無い事で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a:t>
            </a:r>
            <a:r>
              <a:rPr lang="ja-JP" altLang="en-US" sz="2400" dirty="0"/>
              <a:t>要約＞</a:t>
            </a:r>
            <a:endParaRPr kumimoji="1" lang="ja-JP" altLang="en-US" sz="2400" dirty="0"/>
          </a:p>
        </p:txBody>
      </p:sp>
      <p:pic>
        <p:nvPicPr>
          <p:cNvPr id="5"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7847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・先進的</a:t>
            </a:r>
            <a:r>
              <a:rPr lang="ja-JP" altLang="en-US" sz="2400" dirty="0">
                <a:solidFill>
                  <a:srgbClr val="FF0000"/>
                </a:solidFill>
              </a:rPr>
              <a:t>に見える不必要な経済学書を氾濫させる</a:t>
            </a:r>
          </a:p>
          <a:p>
            <a:pPr marL="0" indent="0">
              <a:buNone/>
            </a:pPr>
            <a:r>
              <a:rPr lang="ja-JP" altLang="en-US" sz="2400" dirty="0"/>
              <a:t>  経済理論上の問題</a:t>
            </a:r>
            <a:r>
              <a:rPr lang="ja-JP" altLang="en-US" sz="2400" dirty="0" smtClean="0"/>
              <a:t>は極めて容易</a:t>
            </a:r>
            <a:r>
              <a:rPr lang="ja-JP" altLang="en-US" sz="2400" dirty="0"/>
              <a:t>にエレクトロニクス上の問題に置き換えて処理</a:t>
            </a:r>
            <a:r>
              <a:rPr lang="ja-JP" altLang="en-US" sz="2400" dirty="0" smtClean="0"/>
              <a:t>し、</a:t>
            </a:r>
            <a:r>
              <a:rPr lang="ja-JP" altLang="en-US" sz="2400" dirty="0"/>
              <a:t>その結果を経済に</a:t>
            </a:r>
            <a:r>
              <a:rPr lang="ja-JP" altLang="en-US" sz="2400" dirty="0" smtClean="0"/>
              <a:t>戻す事が出来たので</a:t>
            </a:r>
            <a:r>
              <a:rPr lang="ja-JP" altLang="en-US" sz="2400" dirty="0"/>
              <a:t>、最終的には、必要な経済用語を翻訳する手引き書が一冊あればいいというだけとなった</a:t>
            </a:r>
            <a:r>
              <a:rPr lang="ja-JP" altLang="en-US" sz="2400" dirty="0" smtClean="0"/>
              <a:t>。</a:t>
            </a:r>
            <a:endParaRPr lang="en-US" altLang="ja-JP" sz="2400" dirty="0" smtClean="0"/>
          </a:p>
          <a:p>
            <a:pPr marL="0" indent="0">
              <a:buNone/>
            </a:pPr>
            <a:r>
              <a:rPr lang="ja-JP" altLang="en-US" sz="2400" dirty="0" smtClean="0"/>
              <a:t>その他の事は、</a:t>
            </a:r>
            <a:r>
              <a:rPr lang="ja-JP" altLang="en-US" sz="2400" dirty="0"/>
              <a:t>数学とエレクトロニクスの通常の研究から</a:t>
            </a:r>
            <a:r>
              <a:rPr lang="ja-JP" altLang="en-US" sz="2400" dirty="0" smtClean="0"/>
              <a:t>得る事が出来た。</a:t>
            </a:r>
            <a:endParaRPr lang="en-US" altLang="ja-JP" sz="2400" dirty="0" smtClean="0"/>
          </a:p>
          <a:p>
            <a:pPr marL="0" indent="0">
              <a:buNone/>
            </a:pPr>
            <a:r>
              <a:rPr lang="ja-JP" altLang="en-US" sz="2400" dirty="0" smtClean="0"/>
              <a:t>この事は</a:t>
            </a:r>
            <a:r>
              <a:rPr lang="ja-JP" altLang="en-US" sz="2400" dirty="0"/>
              <a:t>、先進的に見える不必要な経済学書を氾濫させ、プロジェクトの機密を</a:t>
            </a:r>
            <a:r>
              <a:rPr lang="ja-JP" altLang="en-US" sz="2400" dirty="0" smtClean="0"/>
              <a:t>守る事を容易</a:t>
            </a:r>
            <a:r>
              <a:rPr lang="ja-JP" altLang="en-US" sz="2400" dirty="0"/>
              <a:t>にさせる</a:t>
            </a:r>
            <a:r>
              <a:rPr lang="ja-JP" altLang="en-US" sz="2400" dirty="0" smtClean="0"/>
              <a:t>。</a:t>
            </a:r>
            <a:endParaRPr lang="en-US" altLang="ja-JP" sz="2400" dirty="0" smtClean="0"/>
          </a:p>
          <a:p>
            <a:pPr marL="0" indent="0">
              <a:buNone/>
            </a:pPr>
            <a:r>
              <a:rPr lang="ja-JP" altLang="en-US" sz="2400" dirty="0" smtClean="0"/>
              <a:t>＜</a:t>
            </a:r>
            <a:r>
              <a:rPr lang="ja-JP" altLang="en-US" sz="2400" dirty="0"/>
              <a:t>経済的モデル＞</a:t>
            </a:r>
            <a:endParaRPr kumimoji="1" lang="ja-JP" altLang="en-US" sz="2400" dirty="0"/>
          </a:p>
        </p:txBody>
      </p:sp>
      <p:pic>
        <p:nvPicPr>
          <p:cNvPr id="5"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78891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・実際</a:t>
            </a:r>
            <a:r>
              <a:rPr lang="ja-JP" altLang="en-US" sz="2400" dirty="0">
                <a:solidFill>
                  <a:srgbClr val="FF0000"/>
                </a:solidFill>
              </a:rPr>
              <a:t>には少しも重要</a:t>
            </a:r>
            <a:r>
              <a:rPr lang="ja-JP" altLang="en-US" sz="2400" dirty="0" smtClean="0">
                <a:solidFill>
                  <a:srgbClr val="FF0000"/>
                </a:solidFill>
              </a:rPr>
              <a:t>で無い事に</a:t>
            </a:r>
            <a:r>
              <a:rPr lang="ja-JP" altLang="en-US" sz="2400" dirty="0">
                <a:solidFill>
                  <a:srgbClr val="FF0000"/>
                </a:solidFill>
              </a:rPr>
              <a:t>大衆の気をそらせる</a:t>
            </a:r>
          </a:p>
          <a:p>
            <a:pPr marL="0" indent="0">
              <a:buNone/>
            </a:pPr>
            <a:r>
              <a:rPr lang="ja-JP" altLang="en-US" sz="2400" dirty="0"/>
              <a:t>  新種の個人的プログラマ／経済人が、一九四八年にハーバード大学が始めた作業の結果に気づくのは時間の問題である</a:t>
            </a:r>
            <a:r>
              <a:rPr lang="ja-JP" altLang="en-US" sz="2400" dirty="0" smtClean="0"/>
              <a:t>。</a:t>
            </a:r>
            <a:endParaRPr lang="en-US" altLang="ja-JP" sz="2400" dirty="0" smtClean="0"/>
          </a:p>
          <a:p>
            <a:pPr marL="0" indent="0">
              <a:buNone/>
            </a:pPr>
            <a:r>
              <a:rPr lang="ja-JP" altLang="en-US" sz="2400" dirty="0" smtClean="0"/>
              <a:t>彼らが気づいた事に</a:t>
            </a:r>
            <a:r>
              <a:rPr lang="ja-JP" altLang="en-US" sz="2400" dirty="0"/>
              <a:t>ついて一般大衆と</a:t>
            </a:r>
            <a:r>
              <a:rPr lang="ja-JP" altLang="en-US" sz="2400" dirty="0" smtClean="0"/>
              <a:t>コミュニケート出来る速さ</a:t>
            </a:r>
            <a:r>
              <a:rPr lang="ja-JP" altLang="en-US" sz="2400" dirty="0"/>
              <a:t>は</a:t>
            </a:r>
            <a:r>
              <a:rPr lang="ja-JP" altLang="en-US" sz="2400" dirty="0" smtClean="0"/>
              <a:t>、ひとえに、我々が如何に効果的</a:t>
            </a:r>
            <a:r>
              <a:rPr lang="ja-JP" altLang="en-US" sz="2400" dirty="0"/>
              <a:t>にメディアをコントロールし、教育を破壊し、実際には少しも重要で</a:t>
            </a:r>
            <a:r>
              <a:rPr lang="ja-JP" altLang="en-US" sz="2400" dirty="0" smtClean="0"/>
              <a:t>ない事に</a:t>
            </a:r>
            <a:r>
              <a:rPr lang="ja-JP" altLang="en-US" sz="2400" dirty="0"/>
              <a:t>大衆の気</a:t>
            </a:r>
            <a:r>
              <a:rPr lang="ja-JP" altLang="en-US" sz="2400" dirty="0" smtClean="0"/>
              <a:t>をそらせるかに</a:t>
            </a:r>
            <a:r>
              <a:rPr lang="ja-JP" altLang="en-US" sz="2400" dirty="0"/>
              <a:t>かかっている</a:t>
            </a:r>
            <a:r>
              <a:rPr lang="ja-JP" altLang="en-US" sz="2400" dirty="0" smtClean="0"/>
              <a:t>。</a:t>
            </a:r>
            <a:endParaRPr lang="en-US" altLang="ja-JP" sz="2400" dirty="0" smtClean="0"/>
          </a:p>
          <a:p>
            <a:pPr marL="0" indent="0">
              <a:buNone/>
            </a:pPr>
            <a:r>
              <a:rPr lang="ja-JP" altLang="en-US" sz="2400" dirty="0" smtClean="0"/>
              <a:t>＜</a:t>
            </a:r>
            <a:r>
              <a:rPr lang="ja-JP" altLang="en-US" sz="2400" dirty="0"/>
              <a:t>要約＞</a:t>
            </a:r>
            <a:endParaRPr kumimoji="1" lang="ja-JP" altLang="en-US" sz="2400" dirty="0"/>
          </a:p>
        </p:txBody>
      </p:sp>
      <p:pic>
        <p:nvPicPr>
          <p:cNvPr id="5"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04195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620688"/>
            <a:ext cx="8712968" cy="5760640"/>
          </a:xfrm>
        </p:spPr>
        <p:txBody>
          <a:bodyPr anchor="ctr">
            <a:noAutofit/>
          </a:bodyPr>
          <a:lstStyle/>
          <a:p>
            <a:pPr marL="0" indent="0">
              <a:buNone/>
            </a:pPr>
            <a:r>
              <a:rPr lang="ja-JP" altLang="en-US" sz="2000" dirty="0" smtClean="0">
                <a:solidFill>
                  <a:srgbClr val="FF0000"/>
                </a:solidFill>
              </a:rPr>
              <a:t>・機密</a:t>
            </a:r>
            <a:r>
              <a:rPr lang="ja-JP" altLang="en-US" sz="2000" dirty="0">
                <a:solidFill>
                  <a:srgbClr val="FF0000"/>
                </a:solidFill>
              </a:rPr>
              <a:t>を保護する単純な方法は大衆を重要で</a:t>
            </a:r>
            <a:r>
              <a:rPr lang="ja-JP" altLang="en-US" sz="2000" dirty="0" smtClean="0">
                <a:solidFill>
                  <a:srgbClr val="FF0000"/>
                </a:solidFill>
              </a:rPr>
              <a:t>ない事に</a:t>
            </a:r>
            <a:r>
              <a:rPr lang="ja-JP" altLang="en-US" sz="2000" dirty="0">
                <a:solidFill>
                  <a:srgbClr val="FF0000"/>
                </a:solidFill>
              </a:rPr>
              <a:t>引きつけて</a:t>
            </a:r>
            <a:r>
              <a:rPr lang="ja-JP" altLang="en-US" sz="2000" dirty="0" smtClean="0">
                <a:solidFill>
                  <a:srgbClr val="FF0000"/>
                </a:solidFill>
              </a:rPr>
              <a:t>おく事で</a:t>
            </a:r>
            <a:r>
              <a:rPr lang="ja-JP" altLang="en-US" sz="2000" dirty="0">
                <a:solidFill>
                  <a:srgbClr val="FF0000"/>
                </a:solidFill>
              </a:rPr>
              <a:t>ある </a:t>
            </a:r>
          </a:p>
          <a:p>
            <a:pPr marL="0" indent="0">
              <a:buNone/>
            </a:pPr>
            <a:r>
              <a:rPr lang="ja-JP" altLang="en-US" sz="2000" dirty="0"/>
              <a:t>  沈黙の兵器の機密を保護し、大衆コントロール</a:t>
            </a:r>
            <a:r>
              <a:rPr lang="ja-JP" altLang="en-US" sz="2000" dirty="0" smtClean="0"/>
              <a:t>を勝ち取る最も</a:t>
            </a:r>
            <a:r>
              <a:rPr lang="ja-JP" altLang="en-US" sz="2000" dirty="0"/>
              <a:t>単純な方法は、一方で大衆には基礎的なシステム原則</a:t>
            </a:r>
            <a:r>
              <a:rPr lang="ja-JP" altLang="en-US" sz="2000" dirty="0" smtClean="0"/>
              <a:t>を知らしめない様に</a:t>
            </a:r>
            <a:r>
              <a:rPr lang="ja-JP" altLang="en-US" sz="2000" dirty="0"/>
              <a:t>し、他方で大衆を混乱させ 、無秩序にさせ</a:t>
            </a:r>
            <a:r>
              <a:rPr lang="ja-JP" altLang="en-US" sz="2000" dirty="0" smtClean="0"/>
              <a:t>、本当は</a:t>
            </a:r>
            <a:r>
              <a:rPr lang="ja-JP" altLang="en-US" sz="2000" dirty="0"/>
              <a:t>少しも重要</a:t>
            </a:r>
            <a:r>
              <a:rPr lang="ja-JP" altLang="en-US" sz="2000" dirty="0" smtClean="0"/>
              <a:t>で無い事に</a:t>
            </a:r>
            <a:r>
              <a:rPr lang="ja-JP" altLang="en-US" sz="2000" dirty="0"/>
              <a:t>引きつけ続けておくべきだと</a:t>
            </a:r>
            <a:r>
              <a:rPr lang="ja-JP" altLang="en-US" sz="2000" dirty="0" smtClean="0"/>
              <a:t>いう事は</a:t>
            </a:r>
            <a:r>
              <a:rPr lang="ja-JP" altLang="en-US" sz="2000" dirty="0"/>
              <a:t>、経験にてらして証明されてきた。</a:t>
            </a:r>
            <a:r>
              <a:rPr lang="ja-JP" altLang="en-US" sz="2000" dirty="0" smtClean="0"/>
              <a:t>この事は</a:t>
            </a:r>
            <a:r>
              <a:rPr lang="ja-JP" altLang="en-US" sz="2000" dirty="0"/>
              <a:t>、次</a:t>
            </a:r>
            <a:r>
              <a:rPr lang="ja-JP" altLang="en-US" sz="2000" dirty="0" smtClean="0"/>
              <a:t>の事に</a:t>
            </a:r>
            <a:r>
              <a:rPr lang="ja-JP" altLang="en-US" sz="2000" dirty="0"/>
              <a:t>よって達成される</a:t>
            </a:r>
            <a:r>
              <a:rPr lang="ja-JP" altLang="en-US" sz="2000" dirty="0" smtClean="0"/>
              <a:t>。</a:t>
            </a:r>
            <a:r>
              <a:rPr lang="ja-JP" altLang="en-US" sz="2000" dirty="0"/>
              <a:t>　</a:t>
            </a:r>
            <a:r>
              <a:rPr lang="ja-JP" altLang="en-US" sz="2000" dirty="0" smtClean="0"/>
              <a:t>　　　　　　　すなわち</a:t>
            </a:r>
            <a:r>
              <a:rPr lang="ja-JP" altLang="en-US" sz="2000" dirty="0"/>
              <a:t>・・　</a:t>
            </a:r>
            <a:endParaRPr lang="en-US" altLang="ja-JP" sz="2000" dirty="0" smtClean="0"/>
          </a:p>
          <a:p>
            <a:pPr marL="0" indent="0">
              <a:buNone/>
            </a:pPr>
            <a:r>
              <a:rPr lang="ja-JP" altLang="en-US" sz="2000" dirty="0" smtClean="0"/>
              <a:t>（</a:t>
            </a:r>
            <a:r>
              <a:rPr lang="ja-JP" altLang="en-US" sz="2000" dirty="0"/>
              <a:t>１）公共教育では、数学、論理学、システム設計ならびに 経済学などは程度の低いプログラムを植えつけ、技術的創造を</a:t>
            </a:r>
            <a:r>
              <a:rPr lang="ja-JP" altLang="en-US" sz="2000" dirty="0" smtClean="0"/>
              <a:t>妨げる事に</a:t>
            </a:r>
            <a:r>
              <a:rPr lang="ja-JP" altLang="en-US" sz="2000" dirty="0"/>
              <a:t>よって </a:t>
            </a:r>
            <a:r>
              <a:rPr lang="ja-JP" altLang="en-US" sz="2000" dirty="0" smtClean="0"/>
              <a:t>、彼らの精神</a:t>
            </a:r>
            <a:r>
              <a:rPr lang="ja-JP" altLang="en-US" sz="2000" dirty="0"/>
              <a:t>を武装解除させ、精神的行動をサボタージュさせる</a:t>
            </a:r>
            <a:r>
              <a:rPr lang="ja-JP" altLang="en-US" sz="2000" dirty="0" smtClean="0"/>
              <a:t>。</a:t>
            </a:r>
            <a:endParaRPr lang="en-US" altLang="ja-JP" sz="2000" dirty="0" smtClean="0"/>
          </a:p>
          <a:p>
            <a:pPr marL="0" indent="0">
              <a:buNone/>
            </a:pPr>
            <a:r>
              <a:rPr lang="ja-JP" altLang="en-US" sz="2000" dirty="0" smtClean="0"/>
              <a:t>（</a:t>
            </a:r>
            <a:r>
              <a:rPr lang="ja-JP" altLang="en-US" sz="2000" dirty="0"/>
              <a:t>２）次</a:t>
            </a:r>
            <a:r>
              <a:rPr lang="ja-JP" altLang="en-US" sz="2000" dirty="0" smtClean="0"/>
              <a:t>の事に</a:t>
            </a:r>
            <a:r>
              <a:rPr lang="ja-JP" altLang="en-US" sz="2000" dirty="0"/>
              <a:t>よって</a:t>
            </a:r>
            <a:r>
              <a:rPr lang="ja-JP" altLang="en-US" sz="2000" dirty="0" smtClean="0"/>
              <a:t>、彼らの感情</a:t>
            </a:r>
            <a:r>
              <a:rPr lang="ja-JP" altLang="en-US" sz="2000" dirty="0"/>
              <a:t>を解放してやり</a:t>
            </a:r>
            <a:r>
              <a:rPr lang="ja-JP" altLang="en-US" sz="2000" dirty="0" smtClean="0"/>
              <a:t>、彼らの我が</a:t>
            </a:r>
            <a:r>
              <a:rPr lang="ja-JP" altLang="en-US" sz="2000" dirty="0"/>
              <a:t>まま勝手と、感情的・肉体的な活動の中に放縦さを増してやる。</a:t>
            </a:r>
          </a:p>
          <a:p>
            <a:pPr marL="0" indent="0">
              <a:buNone/>
            </a:pPr>
            <a:r>
              <a:rPr lang="ja-JP" altLang="en-US" sz="2000" dirty="0" smtClean="0"/>
              <a:t>　１</a:t>
            </a:r>
            <a:r>
              <a:rPr lang="ja-JP" altLang="en-US" sz="2000" dirty="0"/>
              <a:t>　メディア・・特にテレビと新聞・・を通じて、セックス、暴力と戦争を</a:t>
            </a:r>
            <a:r>
              <a:rPr lang="ja-JP" altLang="en-US" sz="2000" dirty="0" smtClean="0"/>
              <a:t>集中砲　　火で</a:t>
            </a:r>
            <a:r>
              <a:rPr lang="ja-JP" altLang="en-US" sz="2000" dirty="0"/>
              <a:t>浴びせ続け、毅然と立ち向う感情を軟化させる</a:t>
            </a:r>
            <a:r>
              <a:rPr lang="ja-JP" altLang="en-US" sz="2000" dirty="0" smtClean="0"/>
              <a:t>（心的・</a:t>
            </a:r>
            <a:r>
              <a:rPr lang="ja-JP" altLang="en-US" sz="2000" dirty="0"/>
              <a:t>感情的にレイプする）</a:t>
            </a:r>
            <a:r>
              <a:rPr lang="ja-JP" altLang="en-US" sz="2000" dirty="0" smtClean="0"/>
              <a:t>。</a:t>
            </a:r>
            <a:endParaRPr lang="en-US" altLang="ja-JP" sz="2000" dirty="0" smtClean="0"/>
          </a:p>
          <a:p>
            <a:pPr marL="0" indent="0">
              <a:buNone/>
            </a:pPr>
            <a:r>
              <a:rPr lang="ja-JP" altLang="en-US" sz="2000" dirty="0" smtClean="0"/>
              <a:t>　２</a:t>
            </a:r>
            <a:r>
              <a:rPr lang="ja-JP" altLang="en-US" sz="2000" dirty="0"/>
              <a:t>　</a:t>
            </a:r>
            <a:r>
              <a:rPr lang="ja-JP" altLang="en-US" sz="2000" dirty="0" smtClean="0"/>
              <a:t>彼らが欲する</a:t>
            </a:r>
            <a:r>
              <a:rPr lang="ja-JP" altLang="en-US" sz="2000" dirty="0"/>
              <a:t>ものを与えて・・過剰に・・思考に「カロリーが高いがまずい食品」・</a:t>
            </a:r>
            <a:r>
              <a:rPr lang="ja-JP" altLang="en-US" sz="2000" dirty="0" smtClean="0"/>
              <a:t>・彼らが真</a:t>
            </a:r>
            <a:r>
              <a:rPr lang="ja-JP" altLang="en-US" sz="2000" dirty="0"/>
              <a:t>に必要とするものを奪いとる。</a:t>
            </a:r>
          </a:p>
          <a:p>
            <a:pPr marL="0" indent="0">
              <a:buNone/>
            </a:pPr>
            <a:r>
              <a:rPr lang="ja-JP" altLang="en-US" sz="2000" dirty="0" smtClean="0"/>
              <a:t>　３</a:t>
            </a:r>
            <a:r>
              <a:rPr lang="ja-JP" altLang="en-US" sz="2000" dirty="0"/>
              <a:t>　歴史や法律を書き変え、大衆を変質者が作り出したもの</a:t>
            </a:r>
            <a:r>
              <a:rPr lang="ja-JP" altLang="en-US" sz="2000" dirty="0" smtClean="0"/>
              <a:t>の虜に</a:t>
            </a:r>
            <a:r>
              <a:rPr lang="ja-JP" altLang="en-US" sz="2000" dirty="0"/>
              <a:t>させる。 </a:t>
            </a:r>
            <a:r>
              <a:rPr lang="ja-JP" altLang="en-US" sz="2000" dirty="0" smtClean="0"/>
              <a:t>この様にして</a:t>
            </a:r>
            <a:r>
              <a:rPr lang="ja-JP" altLang="en-US" sz="2000" dirty="0"/>
              <a:t>こそ</a:t>
            </a:r>
            <a:r>
              <a:rPr lang="ja-JP" altLang="en-US" sz="2000" dirty="0" smtClean="0"/>
              <a:t>、彼らの目</a:t>
            </a:r>
            <a:r>
              <a:rPr lang="ja-JP" altLang="en-US" sz="2000" dirty="0"/>
              <a:t>や心を、その人間にとって必要</a:t>
            </a:r>
            <a:r>
              <a:rPr lang="ja-JP" altLang="en-US" sz="2000" dirty="0" smtClean="0"/>
              <a:t>な事より</a:t>
            </a:r>
            <a:r>
              <a:rPr lang="ja-JP" altLang="en-US" sz="2000" dirty="0"/>
              <a:t>も、自分とは無関係</a:t>
            </a:r>
            <a:r>
              <a:rPr lang="ja-JP" altLang="en-US" sz="2000" dirty="0" smtClean="0"/>
              <a:t>なでっち上げた物事へ逸らさせる事が出来る。</a:t>
            </a:r>
            <a:endParaRPr lang="en-US" altLang="ja-JP" sz="2000" dirty="0" smtClean="0"/>
          </a:p>
          <a:p>
            <a:pPr marL="0" indent="0">
              <a:buNone/>
            </a:pPr>
            <a:r>
              <a:rPr lang="ja-JP" altLang="en-US" sz="2000" dirty="0" smtClean="0"/>
              <a:t>＜</a:t>
            </a:r>
            <a:r>
              <a:rPr lang="ja-JP" altLang="en-US" sz="2000" dirty="0"/>
              <a:t>陽動作戦</a:t>
            </a:r>
            <a:r>
              <a:rPr lang="en-US" altLang="ja-JP" sz="2000" dirty="0"/>
              <a:t>‥</a:t>
            </a:r>
            <a:r>
              <a:rPr lang="ja-JP" altLang="en-US" sz="2000" dirty="0"/>
              <a:t>基礎戦略</a:t>
            </a:r>
            <a:r>
              <a:rPr lang="ja-JP" altLang="en-US" sz="2000" dirty="0" smtClean="0"/>
              <a:t>＞</a:t>
            </a:r>
            <a:endParaRPr kumimoji="1" lang="ja-JP" altLang="en-US" sz="2000" dirty="0"/>
          </a:p>
        </p:txBody>
      </p:sp>
      <p:pic>
        <p:nvPicPr>
          <p:cNvPr id="5"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0536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1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・陽動</a:t>
            </a:r>
            <a:r>
              <a:rPr lang="ja-JP" altLang="en-US" sz="2400" dirty="0">
                <a:solidFill>
                  <a:srgbClr val="FF0000"/>
                </a:solidFill>
              </a:rPr>
              <a:t>作戦を要約</a:t>
            </a:r>
            <a:r>
              <a:rPr lang="ja-JP" altLang="en-US" sz="2400" dirty="0" smtClean="0">
                <a:solidFill>
                  <a:srgbClr val="FF0000"/>
                </a:solidFill>
              </a:rPr>
              <a:t>すれば</a:t>
            </a:r>
            <a:r>
              <a:rPr lang="en-US" altLang="ja-JP" sz="2400" dirty="0" smtClean="0">
                <a:solidFill>
                  <a:srgbClr val="FF0000"/>
                </a:solidFill>
              </a:rPr>
              <a:t>…</a:t>
            </a:r>
            <a:endParaRPr lang="ja-JP" altLang="en-US" sz="2400" dirty="0" smtClean="0">
              <a:solidFill>
                <a:srgbClr val="FF0000"/>
              </a:solidFill>
            </a:endParaRPr>
          </a:p>
          <a:p>
            <a:pPr marL="0" indent="0">
              <a:buNone/>
            </a:pPr>
            <a:r>
              <a:rPr lang="ja-JP" altLang="en-US" sz="2400" dirty="0" smtClean="0"/>
              <a:t>・メディア⇒　成人大衆の関心を真の社会問題から逸らさせ、少しも重要で無い事に縛りつけ続けよ。</a:t>
            </a:r>
            <a:endParaRPr lang="en-US" altLang="ja-JP" sz="2400" dirty="0" smtClean="0"/>
          </a:p>
          <a:p>
            <a:pPr marL="0" indent="0">
              <a:buNone/>
            </a:pPr>
            <a:r>
              <a:rPr lang="ja-JP" altLang="en-US" sz="2400" dirty="0" smtClean="0"/>
              <a:t>・学校⇒　青年</a:t>
            </a:r>
            <a:r>
              <a:rPr lang="ja-JP" altLang="en-US" sz="2400" dirty="0"/>
              <a:t>大衆には、真の数学、真の経済学、真の法律</a:t>
            </a:r>
            <a:r>
              <a:rPr lang="ja-JP" altLang="en-US" sz="2400"/>
              <a:t>ならび</a:t>
            </a:r>
            <a:r>
              <a:rPr lang="ja-JP" altLang="en-US" sz="2400" smtClean="0"/>
              <a:t>に真</a:t>
            </a:r>
            <a:r>
              <a:rPr lang="ja-JP" altLang="en-US" sz="2400" dirty="0"/>
              <a:t>の歴史については無知のままにさせ続けよ</a:t>
            </a:r>
            <a:r>
              <a:rPr lang="ja-JP" altLang="en-US" sz="2400" dirty="0" smtClean="0"/>
              <a:t>。</a:t>
            </a:r>
            <a:endParaRPr lang="en-US" altLang="ja-JP" sz="2400" dirty="0" smtClean="0"/>
          </a:p>
          <a:p>
            <a:pPr marL="0" indent="0">
              <a:buNone/>
            </a:pPr>
            <a:r>
              <a:rPr lang="ja-JP" altLang="en-US" sz="2400" dirty="0" smtClean="0"/>
              <a:t>・娯楽⇒　大衆</a:t>
            </a:r>
            <a:r>
              <a:rPr lang="ja-JP" altLang="en-US" sz="2400" dirty="0"/>
              <a:t>娯楽は小学校六年の水準以下</a:t>
            </a:r>
            <a:r>
              <a:rPr lang="ja-JP" altLang="en-US" sz="2400" dirty="0" smtClean="0"/>
              <a:t>に留め続けよ。</a:t>
            </a:r>
            <a:endParaRPr lang="en-US" altLang="ja-JP" sz="2400" dirty="0" smtClean="0"/>
          </a:p>
          <a:p>
            <a:pPr marL="0" indent="0">
              <a:buNone/>
            </a:pPr>
            <a:r>
              <a:rPr lang="ja-JP" altLang="en-US" sz="2400" dirty="0" smtClean="0"/>
              <a:t>・労働⇒　大衆を、考える時間も無い程、</a:t>
            </a:r>
            <a:r>
              <a:rPr lang="ja-JP" altLang="en-US" sz="2400" dirty="0"/>
              <a:t>忙しく、忙しく、ひたすら忙しくさせ続けよ</a:t>
            </a:r>
            <a:r>
              <a:rPr lang="ja-JP" altLang="en-US" sz="2400" dirty="0" smtClean="0"/>
              <a:t>。</a:t>
            </a:r>
            <a:endParaRPr lang="en-US" altLang="ja-JP" sz="2400" dirty="0" smtClean="0"/>
          </a:p>
          <a:p>
            <a:pPr marL="0" indent="0">
              <a:buNone/>
            </a:pPr>
            <a:r>
              <a:rPr lang="ja-JP" altLang="en-US" sz="2400" dirty="0" smtClean="0"/>
              <a:t>他の動物共々に</a:t>
            </a:r>
            <a:r>
              <a:rPr lang="ja-JP" altLang="en-US" sz="2400" dirty="0"/>
              <a:t>農場に戻れ、である</a:t>
            </a:r>
            <a:r>
              <a:rPr lang="ja-JP" altLang="en-US" sz="2400" dirty="0" smtClean="0"/>
              <a:t>。</a:t>
            </a:r>
            <a:endParaRPr lang="en-US" altLang="ja-JP" sz="2400" dirty="0" smtClean="0"/>
          </a:p>
          <a:p>
            <a:pPr marL="0" indent="0">
              <a:buNone/>
            </a:pPr>
            <a:r>
              <a:rPr lang="ja-JP" altLang="en-US" sz="2400" dirty="0" smtClean="0"/>
              <a:t>＜</a:t>
            </a:r>
            <a:r>
              <a:rPr lang="ja-JP" altLang="en-US" sz="2400" dirty="0"/>
              <a:t>陽動作戦の要約＞</a:t>
            </a:r>
            <a:endParaRPr kumimoji="1" lang="ja-JP" altLang="en-US" sz="2400" dirty="0"/>
          </a:p>
        </p:txBody>
      </p:sp>
      <p:pic>
        <p:nvPicPr>
          <p:cNvPr id="5"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624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1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idx="1"/>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u="sng" dirty="0">
                <a:solidFill>
                  <a:srgbClr val="FF0000"/>
                </a:solidFill>
              </a:rPr>
              <a:t>６</a:t>
            </a:r>
            <a:r>
              <a:rPr lang="ja-JP" altLang="en-US" sz="2400" u="sng" dirty="0" smtClean="0">
                <a:solidFill>
                  <a:srgbClr val="FF0000"/>
                </a:solidFill>
              </a:rPr>
              <a:t>）破壊と支配</a:t>
            </a:r>
            <a:r>
              <a:rPr lang="ja-JP" altLang="en-US" sz="2400" dirty="0" smtClean="0"/>
              <a:t>です。</a:t>
            </a:r>
            <a:endParaRPr kumimoji="1" lang="ja-JP" altLang="en-US" sz="2400" dirty="0"/>
          </a:p>
        </p:txBody>
      </p:sp>
      <p:pic>
        <p:nvPicPr>
          <p:cNvPr id="2"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95845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360</Words>
  <Application>Microsoft Office PowerPoint</Application>
  <PresentationFormat>画面に合わせる (4:3)</PresentationFormat>
  <Paragraphs>39</Paragraphs>
  <Slides>9</Slides>
  <Notes>0</Notes>
  <HiddenSlides>0</HiddenSlides>
  <MMClips>8</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PowerPoint プレゼンテーション</vt:lpstr>
      <vt:lpstr>静かなる戦争の為の沈黙の兵器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6</cp:revision>
  <dcterms:created xsi:type="dcterms:W3CDTF">2015-01-17T04:23:45Z</dcterms:created>
  <dcterms:modified xsi:type="dcterms:W3CDTF">2015-01-31T09:09:38Z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