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p:cViewPr>
        <p:scale>
          <a:sx n="60" d="100"/>
          <a:sy n="60" d="100"/>
        </p:scale>
        <p:origin x="-188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410597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36147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270424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218667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321964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203683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149859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2087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333316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353016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4AFBB9-0BAD-40B7-A7C7-6701A03FCBE4}"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228001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AFBB9-0BAD-40B7-A7C7-6701A03FCBE4}" type="datetimeFigureOut">
              <a:rPr kumimoji="1" lang="ja-JP" altLang="en-US" smtClean="0"/>
              <a:t>2015/1/31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A38D6-1386-4AA6-A026-E724EB9116E0}" type="slidenum">
              <a:rPr kumimoji="1" lang="ja-JP" altLang="en-US" smtClean="0"/>
              <a:t>‹#›</a:t>
            </a:fld>
            <a:endParaRPr kumimoji="1" lang="ja-JP" altLang="en-US"/>
          </a:p>
        </p:txBody>
      </p:sp>
    </p:spTree>
    <p:extLst>
      <p:ext uri="{BB962C8B-B14F-4D97-AF65-F5344CB8AC3E}">
        <p14:creationId xmlns:p14="http://schemas.microsoft.com/office/powerpoint/2010/main" val="39386802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64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・偽善者</a:t>
            </a:r>
            <a:r>
              <a:rPr lang="ja-JP" altLang="en-US" sz="2400" dirty="0">
                <a:solidFill>
                  <a:srgbClr val="FF0000"/>
                </a:solidFill>
              </a:rPr>
              <a:t>であれば</a:t>
            </a:r>
            <a:r>
              <a:rPr lang="ja-JP" altLang="en-US" sz="2400" dirty="0" smtClean="0">
                <a:solidFill>
                  <a:srgbClr val="FF0000"/>
                </a:solidFill>
              </a:rPr>
              <a:t>ある程、政府</a:t>
            </a:r>
            <a:r>
              <a:rPr lang="ja-JP" altLang="en-US" sz="2400" dirty="0">
                <a:solidFill>
                  <a:srgbClr val="FF0000"/>
                </a:solidFill>
              </a:rPr>
              <a:t>の腐敗堕落を訴える</a:t>
            </a:r>
          </a:p>
          <a:p>
            <a:pPr marL="0" indent="0">
              <a:buNone/>
            </a:pPr>
            <a:r>
              <a:rPr lang="ja-JP" altLang="en-US" sz="2400" dirty="0"/>
              <a:t>  多くの人は、自分の日常生活</a:t>
            </a:r>
            <a:r>
              <a:rPr lang="ja-JP" altLang="en-US" sz="2400" dirty="0" smtClean="0"/>
              <a:t>をわずらわす他人</a:t>
            </a:r>
            <a:r>
              <a:rPr lang="ja-JP" altLang="en-US" sz="2400" dirty="0"/>
              <a:t>を</a:t>
            </a:r>
            <a:r>
              <a:rPr lang="ja-JP" altLang="en-US" sz="2400" dirty="0" smtClean="0"/>
              <a:t>、出来る事なら</a:t>
            </a:r>
            <a:r>
              <a:rPr lang="ja-JP" altLang="en-US" sz="2400" dirty="0"/>
              <a:t>抑えこみたいか、殺したいか</a:t>
            </a:r>
            <a:r>
              <a:rPr lang="ja-JP" altLang="en-US" sz="2400" dirty="0" smtClean="0"/>
              <a:t>、或はその</a:t>
            </a:r>
            <a:r>
              <a:rPr lang="ja-JP" altLang="en-US" sz="2400" dirty="0"/>
              <a:t>両方だが、自分が起こした明白な行為で、</a:t>
            </a:r>
            <a:r>
              <a:rPr lang="ja-JP" altLang="en-US" sz="2400" dirty="0" smtClean="0"/>
              <a:t>道徳上或は宗教上</a:t>
            </a:r>
            <a:r>
              <a:rPr lang="ja-JP" altLang="en-US" sz="2400" dirty="0"/>
              <a:t>の問題を争わされなければならないのはごめんだと思っている</a:t>
            </a:r>
            <a:r>
              <a:rPr lang="ja-JP" altLang="en-US" sz="2400" dirty="0" smtClean="0"/>
              <a:t>。</a:t>
            </a:r>
            <a:endParaRPr lang="en-US" altLang="ja-JP" sz="2400" dirty="0" smtClean="0"/>
          </a:p>
          <a:p>
            <a:pPr marL="0" indent="0">
              <a:buNone/>
            </a:pPr>
            <a:r>
              <a:rPr lang="ja-JP" altLang="en-US" sz="2400" dirty="0" smtClean="0"/>
              <a:t> それ故、彼らは、自分達の</a:t>
            </a:r>
            <a:r>
              <a:rPr lang="ja-JP" altLang="en-US" sz="2400" dirty="0"/>
              <a:t>手を血で</a:t>
            </a:r>
            <a:r>
              <a:rPr lang="ja-JP" altLang="en-US" sz="2400" dirty="0" smtClean="0"/>
              <a:t>汚さない様にする為、</a:t>
            </a:r>
            <a:r>
              <a:rPr lang="ja-JP" altLang="en-US" sz="2400" dirty="0"/>
              <a:t>（自分</a:t>
            </a:r>
            <a:r>
              <a:rPr lang="ja-JP" altLang="en-US" sz="2400" dirty="0" smtClean="0"/>
              <a:t>の子供達も</a:t>
            </a:r>
            <a:r>
              <a:rPr lang="ja-JP" altLang="en-US" sz="2400" dirty="0"/>
              <a:t>含めて</a:t>
            </a:r>
            <a:r>
              <a:rPr lang="ja-JP" altLang="en-US" sz="2400" dirty="0" smtClean="0"/>
              <a:t>）他人</a:t>
            </a:r>
            <a:r>
              <a:rPr lang="ja-JP" altLang="en-US" sz="2400" dirty="0"/>
              <a:t>に汚い仕事をやらせる</a:t>
            </a:r>
            <a:r>
              <a:rPr lang="ja-JP" altLang="en-US" sz="2400" dirty="0" smtClean="0"/>
              <a:t>。</a:t>
            </a:r>
            <a:endParaRPr lang="en-US" altLang="ja-JP" sz="2400" dirty="0" smtClean="0"/>
          </a:p>
          <a:p>
            <a:pPr marL="0" indent="0">
              <a:buNone/>
            </a:pPr>
            <a:r>
              <a:rPr lang="ja-JP" altLang="en-US" sz="2400" dirty="0" smtClean="0"/>
              <a:t>彼らは</a:t>
            </a:r>
            <a:r>
              <a:rPr lang="ja-JP" altLang="en-US" sz="2400" dirty="0"/>
              <a:t>、動物に対する人間の扱いが悪いと言ってわめき散らしながら、自分の視野には入らない下町の漆喰の屠殺場から来るハンバーガーの前</a:t>
            </a:r>
            <a:r>
              <a:rPr lang="ja-JP" altLang="en-US" sz="2400" dirty="0" smtClean="0"/>
              <a:t>に涎をこぼして座る。</a:t>
            </a:r>
            <a:endParaRPr lang="en-US" altLang="ja-JP" sz="2400" dirty="0" smtClean="0"/>
          </a:p>
          <a:p>
            <a:pPr marL="0" indent="0">
              <a:buNone/>
            </a:pPr>
            <a:r>
              <a:rPr lang="ja-JP" altLang="en-US" sz="2400" dirty="0" smtClean="0"/>
              <a:t>だが</a:t>
            </a:r>
            <a:r>
              <a:rPr lang="ja-JP" altLang="en-US" sz="2400" dirty="0"/>
              <a:t>、偽善者であればあるほど、世間では政治家と呼ばれている殺し屋の専門団体に財政援助の税金を払い、政府の腐敗堕落を訴える</a:t>
            </a:r>
            <a:r>
              <a:rPr lang="ja-JP" altLang="en-US" sz="2400" dirty="0" smtClean="0"/>
              <a:t>。</a:t>
            </a:r>
            <a:endParaRPr lang="en-US" altLang="ja-JP" sz="2400" dirty="0" smtClean="0"/>
          </a:p>
          <a:p>
            <a:pPr marL="0" indent="0">
              <a:buNone/>
            </a:pPr>
            <a:r>
              <a:rPr lang="ja-JP" altLang="en-US" sz="2400" dirty="0" smtClean="0"/>
              <a:t>＜</a:t>
            </a:r>
            <a:r>
              <a:rPr lang="ja-JP" altLang="en-US" sz="2400" dirty="0"/>
              <a:t>行動／攻撃＞</a:t>
            </a:r>
            <a:endParaRPr kumimoji="1" lang="ja-JP" altLang="en-US" sz="2400" dirty="0"/>
          </a:p>
        </p:txBody>
      </p:sp>
      <p:pic>
        <p:nvPicPr>
          <p:cNvPr id="5"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07634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2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・政治家</a:t>
            </a:r>
            <a:r>
              <a:rPr lang="ja-JP" altLang="en-US" sz="2400" dirty="0">
                <a:solidFill>
                  <a:srgbClr val="FF0000"/>
                </a:solidFill>
              </a:rPr>
              <a:t>とは一般大衆の分別に目潰しを</a:t>
            </a:r>
            <a:r>
              <a:rPr lang="ja-JP" altLang="en-US" sz="2400" dirty="0" smtClean="0">
                <a:solidFill>
                  <a:srgbClr val="FF0000"/>
                </a:solidFill>
              </a:rPr>
              <a:t>喰わせる為に雇われた</a:t>
            </a:r>
            <a:r>
              <a:rPr lang="ja-JP" altLang="en-US" sz="2400" dirty="0">
                <a:solidFill>
                  <a:srgbClr val="FF0000"/>
                </a:solidFill>
              </a:rPr>
              <a:t>殺し屋である</a:t>
            </a:r>
          </a:p>
          <a:p>
            <a:pPr marL="0" indent="0">
              <a:buNone/>
            </a:pPr>
            <a:r>
              <a:rPr lang="ja-JP" altLang="en-US" sz="2400" dirty="0"/>
              <a:t>  インフレによって膨大な量の金が一般大衆の手</a:t>
            </a:r>
            <a:r>
              <a:rPr lang="ja-JP" altLang="en-US" sz="2400" dirty="0" smtClean="0"/>
              <a:t>に渡り、彼らの貪欲さ</a:t>
            </a:r>
            <a:r>
              <a:rPr lang="ja-JP" altLang="en-US" sz="2400" dirty="0"/>
              <a:t>のバランスを維持し</a:t>
            </a:r>
            <a:r>
              <a:rPr lang="ja-JP" altLang="en-US" sz="2400" dirty="0" smtClean="0"/>
              <a:t>、彼らの中</a:t>
            </a:r>
            <a:r>
              <a:rPr lang="ja-JP" altLang="en-US" sz="2400" dirty="0"/>
              <a:t>に虚構の自己満足を作り出す。</a:t>
            </a:r>
          </a:p>
          <a:p>
            <a:pPr marL="0" indent="0">
              <a:buNone/>
            </a:pPr>
            <a:r>
              <a:rPr lang="ja-JP" altLang="en-US" sz="2400" dirty="0"/>
              <a:t>・・しばし、狼は戸口の外で待っている</a:t>
            </a:r>
            <a:r>
              <a:rPr lang="ja-JP" altLang="en-US" sz="2400" dirty="0" smtClean="0"/>
              <a:t>。</a:t>
            </a:r>
            <a:endParaRPr lang="en-US" altLang="ja-JP" sz="2400" dirty="0" smtClean="0"/>
          </a:p>
          <a:p>
            <a:pPr marL="0" indent="0">
              <a:buNone/>
            </a:pPr>
            <a:r>
              <a:rPr lang="ja-JP" altLang="en-US" sz="2400" dirty="0" smtClean="0"/>
              <a:t>万一</a:t>
            </a:r>
            <a:r>
              <a:rPr lang="ja-JP" altLang="en-US" sz="2400" dirty="0"/>
              <a:t>の場合、収支のバランスをとるために、戦争という手段に訴えなければならない</a:t>
            </a:r>
            <a:r>
              <a:rPr lang="ja-JP" altLang="en-US" sz="2400" dirty="0" smtClean="0"/>
              <a:t>。</a:t>
            </a:r>
            <a:endParaRPr lang="en-US" altLang="ja-JP" sz="2400" dirty="0" smtClean="0"/>
          </a:p>
          <a:p>
            <a:pPr marL="0" indent="0">
              <a:buNone/>
            </a:pPr>
            <a:r>
              <a:rPr lang="ja-JP" altLang="en-US" sz="2400" dirty="0" smtClean="0"/>
              <a:t>極言</a:t>
            </a:r>
            <a:r>
              <a:rPr lang="ja-JP" altLang="en-US" sz="2400" dirty="0"/>
              <a:t>すれば、戦争は債権者を破滅させる手段に過ぎず、 政治家とはとるべき責任をとらなかった行為を正当化し、一般大衆の分別に目潰しを</a:t>
            </a:r>
            <a:r>
              <a:rPr lang="ja-JP" altLang="en-US" sz="2400" dirty="0" smtClean="0"/>
              <a:t>喰わせる為に公然</a:t>
            </a:r>
            <a:r>
              <a:rPr lang="ja-JP" altLang="en-US" sz="2400" dirty="0"/>
              <a:t>と雇われた殺し屋である</a:t>
            </a:r>
            <a:r>
              <a:rPr lang="ja-JP" altLang="en-US" sz="2400" dirty="0" smtClean="0"/>
              <a:t>。</a:t>
            </a:r>
            <a:endParaRPr lang="en-US" altLang="ja-JP" sz="2400" dirty="0" smtClean="0"/>
          </a:p>
          <a:p>
            <a:pPr marL="0" indent="0">
              <a:buNone/>
            </a:pPr>
            <a:r>
              <a:rPr lang="ja-JP" altLang="en-US" sz="2400" dirty="0" smtClean="0"/>
              <a:t>＜</a:t>
            </a:r>
            <a:r>
              <a:rPr lang="ja-JP" altLang="en-US" sz="2400" dirty="0"/>
              <a:t>時間の流れと自己破壊振動 ＞</a:t>
            </a:r>
            <a:endParaRPr kumimoji="1" lang="ja-JP" altLang="en-US" sz="2400" dirty="0"/>
          </a:p>
        </p:txBody>
      </p:sp>
      <p:pic>
        <p:nvPicPr>
          <p:cNvPr id="5"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020" y="6248400"/>
            <a:ext cx="609600" cy="609600"/>
          </a:xfrm>
          <a:prstGeom prst="rect">
            <a:avLst/>
          </a:prstGeom>
        </p:spPr>
      </p:pic>
    </p:spTree>
    <p:extLst>
      <p:ext uri="{BB962C8B-B14F-4D97-AF65-F5344CB8AC3E}">
        <p14:creationId xmlns:p14="http://schemas.microsoft.com/office/powerpoint/2010/main" val="22820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・人々</a:t>
            </a:r>
            <a:r>
              <a:rPr lang="ja-JP" altLang="en-US" sz="2400" dirty="0">
                <a:solidFill>
                  <a:srgbClr val="FF0000"/>
                </a:solidFill>
              </a:rPr>
              <a:t>は権威を求めるが責任は引き受けようとはしない</a:t>
            </a:r>
          </a:p>
          <a:p>
            <a:pPr marL="0" indent="0">
              <a:buNone/>
            </a:pPr>
            <a:r>
              <a:rPr lang="ja-JP" altLang="en-US" sz="2400" dirty="0"/>
              <a:t>  多くの人々は自由に物事（冒険その他）をやりたいとは思うが、失敗を恐れる</a:t>
            </a:r>
            <a:r>
              <a:rPr lang="ja-JP" altLang="en-US" sz="2400" dirty="0" smtClean="0"/>
              <a:t>。</a:t>
            </a:r>
            <a:endParaRPr lang="en-US" altLang="ja-JP" sz="2400" dirty="0" smtClean="0"/>
          </a:p>
          <a:p>
            <a:pPr marL="0" indent="0">
              <a:buNone/>
            </a:pPr>
            <a:r>
              <a:rPr lang="ja-JP" altLang="en-US" sz="2400" dirty="0" smtClean="0"/>
              <a:t> </a:t>
            </a:r>
            <a:r>
              <a:rPr lang="ja-JP" altLang="en-US" sz="2400" dirty="0"/>
              <a:t>失敗の恐れは、成功の見込みが薄いとか、人が信じる気のない創作された嘘（法律）を通過させるとかの場合は、他人に責任を押しつけるとかの無責任さに現われる</a:t>
            </a:r>
            <a:r>
              <a:rPr lang="ja-JP" altLang="en-US" sz="2400" dirty="0" smtClean="0"/>
              <a:t>。</a:t>
            </a:r>
            <a:endParaRPr lang="en-US" altLang="ja-JP" sz="2400" dirty="0" smtClean="0"/>
          </a:p>
          <a:p>
            <a:pPr marL="0" indent="0">
              <a:buNone/>
            </a:pPr>
            <a:r>
              <a:rPr lang="ja-JP" altLang="en-US" sz="2400" dirty="0" smtClean="0"/>
              <a:t>彼らは権威</a:t>
            </a:r>
            <a:r>
              <a:rPr lang="ja-JP" altLang="en-US" sz="2400" dirty="0"/>
              <a:t>を</a:t>
            </a:r>
            <a:r>
              <a:rPr lang="ja-JP" altLang="en-US" sz="2400" dirty="0" smtClean="0"/>
              <a:t>求める（権威</a:t>
            </a:r>
            <a:r>
              <a:rPr lang="en-US" altLang="ja-JP" sz="2400" dirty="0" smtClean="0"/>
              <a:t>authority</a:t>
            </a:r>
            <a:r>
              <a:rPr lang="ja-JP" altLang="en-US" sz="2400" dirty="0"/>
              <a:t>の語源は「創</a:t>
            </a:r>
            <a:r>
              <a:rPr lang="ja-JP" altLang="en-US" sz="2400" dirty="0" smtClean="0"/>
              <a:t>作者</a:t>
            </a:r>
            <a:r>
              <a:rPr lang="en-US" altLang="ja-JP" sz="2400" dirty="0" smtClean="0"/>
              <a:t>author</a:t>
            </a:r>
            <a:r>
              <a:rPr lang="ja-JP" altLang="en-US" sz="2400" dirty="0"/>
              <a:t>」である </a:t>
            </a:r>
            <a:r>
              <a:rPr lang="ja-JP" altLang="en-US" sz="2400" dirty="0" smtClean="0"/>
              <a:t>）が</a:t>
            </a:r>
            <a:r>
              <a:rPr lang="ja-JP" altLang="en-US" sz="2400" dirty="0"/>
              <a:t>、責任や虚偽は引き受けようとしない</a:t>
            </a:r>
            <a:r>
              <a:rPr lang="ja-JP" altLang="en-US" sz="2400" dirty="0" smtClean="0"/>
              <a:t>。</a:t>
            </a:r>
            <a:endParaRPr lang="en-US" altLang="ja-JP" sz="2400" dirty="0" smtClean="0"/>
          </a:p>
          <a:p>
            <a:pPr marL="0" indent="0">
              <a:buNone/>
            </a:pPr>
            <a:r>
              <a:rPr lang="ja-JP" altLang="en-US" sz="2400" dirty="0" smtClean="0"/>
              <a:t>そこ</a:t>
            </a:r>
            <a:r>
              <a:rPr lang="ja-JP" altLang="en-US" sz="2400" dirty="0"/>
              <a:t>で</a:t>
            </a:r>
            <a:r>
              <a:rPr lang="ja-JP" altLang="en-US" sz="2400" dirty="0" smtClean="0"/>
              <a:t>、彼らは、彼らに代って</a:t>
            </a:r>
            <a:r>
              <a:rPr lang="ja-JP" altLang="en-US" sz="2400" dirty="0"/>
              <a:t>現実に直面してくれる政治家を雇う</a:t>
            </a:r>
            <a:r>
              <a:rPr lang="ja-JP" altLang="en-US" sz="2400" dirty="0" smtClean="0"/>
              <a:t>。</a:t>
            </a:r>
            <a:endParaRPr lang="en-US" altLang="ja-JP" sz="2400" dirty="0" smtClean="0"/>
          </a:p>
          <a:p>
            <a:pPr marL="0" indent="0">
              <a:buNone/>
            </a:pPr>
            <a:r>
              <a:rPr lang="ja-JP" altLang="en-US" sz="2400" dirty="0" smtClean="0"/>
              <a:t>＜</a:t>
            </a:r>
            <a:r>
              <a:rPr lang="ja-JP" altLang="en-US" sz="2400" dirty="0"/>
              <a:t>責任＞</a:t>
            </a:r>
            <a:endParaRPr kumimoji="1" lang="ja-JP" altLang="en-US" sz="2400" dirty="0"/>
          </a:p>
        </p:txBody>
      </p:sp>
      <p:pic>
        <p:nvPicPr>
          <p:cNvPr id="5"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9857"/>
            <a:ext cx="609600" cy="609600"/>
          </a:xfrm>
          <a:prstGeom prst="rect">
            <a:avLst/>
          </a:prstGeom>
        </p:spPr>
      </p:pic>
    </p:spTree>
    <p:extLst>
      <p:ext uri="{BB962C8B-B14F-4D97-AF65-F5344CB8AC3E}">
        <p14:creationId xmlns:p14="http://schemas.microsoft.com/office/powerpoint/2010/main" val="8808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2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・人々</a:t>
            </a:r>
            <a:r>
              <a:rPr lang="ja-JP" altLang="en-US" sz="2400" dirty="0">
                <a:solidFill>
                  <a:srgbClr val="FF0000"/>
                </a:solidFill>
              </a:rPr>
              <a:t>は</a:t>
            </a:r>
            <a:r>
              <a:rPr lang="ja-JP" altLang="en-US" sz="2400" dirty="0" smtClean="0">
                <a:solidFill>
                  <a:srgbClr val="FF0000"/>
                </a:solidFill>
              </a:rPr>
              <a:t>自分達が</a:t>
            </a:r>
            <a:r>
              <a:rPr lang="ja-JP" altLang="en-US" sz="2400" dirty="0">
                <a:solidFill>
                  <a:srgbClr val="FF0000"/>
                </a:solidFill>
              </a:rPr>
              <a:t>次</a:t>
            </a:r>
            <a:r>
              <a:rPr lang="ja-JP" altLang="en-US" sz="2400" dirty="0" smtClean="0">
                <a:solidFill>
                  <a:srgbClr val="FF0000"/>
                </a:solidFill>
              </a:rPr>
              <a:t>の事を出来る</a:t>
            </a:r>
            <a:r>
              <a:rPr lang="ja-JP" altLang="en-US" sz="2400" dirty="0">
                <a:solidFill>
                  <a:srgbClr val="FF0000"/>
                </a:solidFill>
              </a:rPr>
              <a:t>様</a:t>
            </a:r>
            <a:r>
              <a:rPr lang="ja-JP" altLang="en-US" sz="2400" dirty="0" smtClean="0">
                <a:solidFill>
                  <a:srgbClr val="FF0000"/>
                </a:solidFill>
              </a:rPr>
              <a:t>に</a:t>
            </a:r>
            <a:r>
              <a:rPr lang="ja-JP" altLang="en-US" sz="2400" dirty="0">
                <a:solidFill>
                  <a:srgbClr val="FF0000"/>
                </a:solidFill>
              </a:rPr>
              <a:t>政治家を雇う</a:t>
            </a:r>
          </a:p>
          <a:p>
            <a:pPr marL="0" indent="0">
              <a:buNone/>
            </a:pPr>
            <a:r>
              <a:rPr lang="ja-JP" altLang="en-US" sz="2400" dirty="0"/>
              <a:t>  人々は</a:t>
            </a:r>
            <a:r>
              <a:rPr lang="ja-JP" altLang="en-US" sz="2400" dirty="0" smtClean="0"/>
              <a:t>自分達が</a:t>
            </a:r>
            <a:r>
              <a:rPr lang="ja-JP" altLang="en-US" sz="2400" dirty="0"/>
              <a:t>次</a:t>
            </a:r>
            <a:r>
              <a:rPr lang="ja-JP" altLang="en-US" sz="2400" dirty="0" smtClean="0"/>
              <a:t>の事を出来る様に、</a:t>
            </a:r>
            <a:r>
              <a:rPr lang="ja-JP" altLang="en-US" sz="2400" dirty="0"/>
              <a:t>政治家を雇う。</a:t>
            </a:r>
          </a:p>
          <a:p>
            <a:pPr marL="0" indent="0">
              <a:buNone/>
            </a:pPr>
            <a:r>
              <a:rPr lang="ja-JP" altLang="en-US" sz="2400" dirty="0" smtClean="0"/>
              <a:t>１）体</a:t>
            </a:r>
            <a:r>
              <a:rPr lang="ja-JP" altLang="en-US" sz="2400" dirty="0"/>
              <a:t>を</a:t>
            </a:r>
            <a:r>
              <a:rPr lang="ja-JP" altLang="en-US" sz="2400" dirty="0" smtClean="0"/>
              <a:t>使う事無しに</a:t>
            </a:r>
            <a:r>
              <a:rPr lang="ja-JP" altLang="en-US" sz="2400" dirty="0"/>
              <a:t>安全を手に入れる。</a:t>
            </a:r>
          </a:p>
          <a:p>
            <a:pPr marL="0" indent="0">
              <a:buNone/>
            </a:pPr>
            <a:r>
              <a:rPr lang="ja-JP" altLang="en-US" sz="2400" dirty="0" smtClean="0"/>
              <a:t>２）頭</a:t>
            </a:r>
            <a:r>
              <a:rPr lang="ja-JP" altLang="en-US" sz="2400" dirty="0"/>
              <a:t>を</a:t>
            </a:r>
            <a:r>
              <a:rPr lang="ja-JP" altLang="en-US" sz="2400" dirty="0" smtClean="0"/>
              <a:t>使う事無しに</a:t>
            </a:r>
            <a:r>
              <a:rPr lang="ja-JP" altLang="en-US" sz="2400" dirty="0"/>
              <a:t>行動を手に入れる。</a:t>
            </a:r>
          </a:p>
          <a:p>
            <a:pPr marL="0" indent="0">
              <a:buNone/>
            </a:pPr>
            <a:r>
              <a:rPr lang="ja-JP" altLang="en-US" sz="2400" dirty="0" smtClean="0"/>
              <a:t>３）生</a:t>
            </a:r>
            <a:r>
              <a:rPr lang="ja-JP" altLang="en-US" sz="2400" dirty="0"/>
              <a:t>か死か</a:t>
            </a:r>
            <a:r>
              <a:rPr lang="ja-JP" altLang="en-US" sz="2400" dirty="0" smtClean="0"/>
              <a:t>をじっくり考える事無しに</a:t>
            </a:r>
            <a:r>
              <a:rPr lang="ja-JP" altLang="en-US" sz="2400" dirty="0"/>
              <a:t>、他人から盗み</a:t>
            </a:r>
            <a:r>
              <a:rPr lang="ja-JP" altLang="en-US" sz="2400" dirty="0" smtClean="0"/>
              <a:t>、　　　</a:t>
            </a:r>
            <a:endParaRPr lang="en-US" altLang="ja-JP" sz="2400" dirty="0" smtClean="0"/>
          </a:p>
          <a:p>
            <a:pPr marL="0" indent="0">
              <a:buNone/>
            </a:pPr>
            <a:r>
              <a:rPr lang="ja-JP" altLang="en-US" sz="2400" dirty="0"/>
              <a:t>　</a:t>
            </a:r>
            <a:r>
              <a:rPr lang="ja-JP" altLang="en-US" sz="2400" dirty="0" smtClean="0"/>
              <a:t>　傷つけ</a:t>
            </a:r>
            <a:r>
              <a:rPr lang="ja-JP" altLang="en-US" sz="2400" dirty="0"/>
              <a:t>、死</a:t>
            </a:r>
            <a:r>
              <a:rPr lang="ja-JP" altLang="en-US" sz="2400" dirty="0" smtClean="0"/>
              <a:t>に至らしめる。</a:t>
            </a:r>
            <a:endParaRPr lang="ja-JP" altLang="en-US" sz="2400" dirty="0"/>
          </a:p>
          <a:p>
            <a:pPr marL="0" indent="0">
              <a:buNone/>
            </a:pPr>
            <a:r>
              <a:rPr lang="ja-JP" altLang="en-US" sz="2400" dirty="0" smtClean="0"/>
              <a:t>４）全く</a:t>
            </a:r>
            <a:r>
              <a:rPr lang="ja-JP" altLang="en-US" sz="2400" dirty="0"/>
              <a:t>その気のない責任はとらない。</a:t>
            </a:r>
          </a:p>
          <a:p>
            <a:pPr marL="0" indent="0">
              <a:buNone/>
            </a:pPr>
            <a:r>
              <a:rPr lang="ja-JP" altLang="en-US" sz="2400" dirty="0" smtClean="0"/>
              <a:t>５）これら</a:t>
            </a:r>
            <a:r>
              <a:rPr lang="ja-JP" altLang="en-US" sz="2400" dirty="0"/>
              <a:t>の局面に立たされる訓練を</a:t>
            </a:r>
            <a:r>
              <a:rPr lang="ja-JP" altLang="en-US" sz="2400" dirty="0" smtClean="0"/>
              <a:t>受ける事無しに現実</a:t>
            </a:r>
            <a:endParaRPr lang="en-US" altLang="ja-JP" sz="2400" dirty="0" smtClean="0"/>
          </a:p>
          <a:p>
            <a:pPr marL="0" indent="0">
              <a:buNone/>
            </a:pPr>
            <a:r>
              <a:rPr lang="ja-JP" altLang="en-US" sz="2400" dirty="0"/>
              <a:t>　</a:t>
            </a:r>
            <a:r>
              <a:rPr lang="ja-JP" altLang="en-US" sz="2400" dirty="0" smtClean="0"/>
              <a:t>　や</a:t>
            </a:r>
            <a:r>
              <a:rPr lang="ja-JP" altLang="en-US" sz="2400" dirty="0"/>
              <a:t>知識という利益を手に入れる。</a:t>
            </a:r>
            <a:endParaRPr kumimoji="1" lang="ja-JP" altLang="en-US" sz="2400" dirty="0"/>
          </a:p>
        </p:txBody>
      </p:sp>
      <p:pic>
        <p:nvPicPr>
          <p:cNvPr id="5"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9906" y="6248400"/>
            <a:ext cx="609600" cy="609600"/>
          </a:xfrm>
          <a:prstGeom prst="rect">
            <a:avLst/>
          </a:prstGeom>
        </p:spPr>
      </p:pic>
    </p:spTree>
    <p:extLst>
      <p:ext uri="{BB962C8B-B14F-4D97-AF65-F5344CB8AC3E}">
        <p14:creationId xmlns:p14="http://schemas.microsoft.com/office/powerpoint/2010/main" val="263351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251520" y="188640"/>
            <a:ext cx="8712968" cy="5760640"/>
          </a:xfrm>
        </p:spPr>
        <p:txBody>
          <a:bodyPr anchor="ctr">
            <a:normAutofit/>
          </a:bodyPr>
          <a:lstStyle/>
          <a:p>
            <a:pPr marL="0" indent="0" algn="ctr">
              <a:buNone/>
            </a:pPr>
            <a:r>
              <a:rPr kumimoji="1" lang="ja-JP" altLang="en-US" sz="4000" dirty="0" smtClean="0"/>
              <a:t>＜＜　総括　＞＞</a:t>
            </a:r>
            <a:endParaRPr kumimoji="1" lang="ja-JP" altLang="en-US" sz="4000" dirty="0"/>
          </a:p>
        </p:txBody>
      </p:sp>
      <p:pic>
        <p:nvPicPr>
          <p:cNvPr id="5" name="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4056" y="6281504"/>
            <a:ext cx="609600" cy="609600"/>
          </a:xfrm>
          <a:prstGeom prst="rect">
            <a:avLst/>
          </a:prstGeom>
        </p:spPr>
      </p:pic>
    </p:spTree>
    <p:extLst>
      <p:ext uri="{BB962C8B-B14F-4D97-AF65-F5344CB8AC3E}">
        <p14:creationId xmlns:p14="http://schemas.microsoft.com/office/powerpoint/2010/main" val="37610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・徴兵</a:t>
            </a:r>
            <a:r>
              <a:rPr lang="ja-JP" altLang="en-US" sz="2400" dirty="0">
                <a:solidFill>
                  <a:srgbClr val="FF0000"/>
                </a:solidFill>
              </a:rPr>
              <a:t>の目的は脅迫によって政府は万能であるという確信を</a:t>
            </a:r>
            <a:r>
              <a:rPr lang="ja-JP" altLang="en-US" sz="2400" dirty="0" smtClean="0">
                <a:solidFill>
                  <a:srgbClr val="FF0000"/>
                </a:solidFill>
              </a:rPr>
              <a:t>教え込む事に</a:t>
            </a:r>
            <a:r>
              <a:rPr lang="ja-JP" altLang="en-US" sz="2400" dirty="0">
                <a:solidFill>
                  <a:srgbClr val="FF0000"/>
                </a:solidFill>
              </a:rPr>
              <a:t>ある</a:t>
            </a:r>
          </a:p>
          <a:p>
            <a:pPr marL="0" indent="0">
              <a:buNone/>
            </a:pPr>
            <a:r>
              <a:rPr lang="ja-JP" altLang="en-US" sz="2400" dirty="0"/>
              <a:t>  </a:t>
            </a:r>
            <a:r>
              <a:rPr lang="ja-JP" altLang="en-US" sz="2400" dirty="0" smtClean="0"/>
              <a:t>徴兵或は他</a:t>
            </a:r>
            <a:r>
              <a:rPr lang="ja-JP" altLang="en-US" sz="2400" dirty="0"/>
              <a:t>の類似の制度のそもそもの目的は、脅迫によって、社会の若い男性 に政府は万能であるという、いわれなき確信を</a:t>
            </a:r>
            <a:r>
              <a:rPr lang="ja-JP" altLang="en-US" sz="2400" dirty="0" smtClean="0"/>
              <a:t>教えこむ事に</a:t>
            </a:r>
            <a:r>
              <a:rPr lang="ja-JP" altLang="en-US" sz="2400" dirty="0"/>
              <a:t>ある</a:t>
            </a:r>
            <a:r>
              <a:rPr lang="ja-JP" altLang="en-US" sz="2400" dirty="0" smtClean="0"/>
              <a:t>。</a:t>
            </a:r>
            <a:endParaRPr lang="en-US" altLang="ja-JP" sz="2400" dirty="0" smtClean="0"/>
          </a:p>
          <a:p>
            <a:pPr marL="0" indent="0">
              <a:buNone/>
            </a:pPr>
            <a:r>
              <a:rPr lang="ja-JP" altLang="en-US" sz="2400" dirty="0" smtClean="0"/>
              <a:t>彼</a:t>
            </a:r>
            <a:r>
              <a:rPr lang="ja-JP" altLang="en-US" sz="2400" dirty="0"/>
              <a:t>はまもなく 、祈りが時間をかけてやっていたことを、一発の弾丸が一瞬</a:t>
            </a:r>
            <a:r>
              <a:rPr lang="ja-JP" altLang="en-US" sz="2400" dirty="0" smtClean="0"/>
              <a:t>の内にドンデン返し </a:t>
            </a:r>
            <a:r>
              <a:rPr lang="ja-JP" altLang="en-US" sz="2400" dirty="0"/>
              <a:t>にして</a:t>
            </a:r>
            <a:r>
              <a:rPr lang="ja-JP" altLang="en-US" sz="2400" dirty="0" smtClean="0"/>
              <a:t>しまう事を</a:t>
            </a:r>
            <a:r>
              <a:rPr lang="ja-JP" altLang="en-US" sz="2400" dirty="0"/>
              <a:t>教わる。＜徴兵＞</a:t>
            </a:r>
            <a:endParaRPr kumimoji="1" lang="ja-JP" altLang="en-US" sz="2400" dirty="0"/>
          </a:p>
        </p:txBody>
      </p:sp>
      <p:pic>
        <p:nvPicPr>
          <p:cNvPr id="5"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3660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・徴兵</a:t>
            </a:r>
            <a:r>
              <a:rPr lang="ja-JP" altLang="en-US" sz="2400" dirty="0">
                <a:solidFill>
                  <a:srgbClr val="FF0000"/>
                </a:solidFill>
              </a:rPr>
              <a:t>については次</a:t>
            </a:r>
            <a:r>
              <a:rPr lang="ja-JP" altLang="en-US" sz="2400" dirty="0" smtClean="0">
                <a:solidFill>
                  <a:srgbClr val="FF0000"/>
                </a:solidFill>
              </a:rPr>
              <a:t>の様に定義出来る</a:t>
            </a:r>
            <a:endParaRPr lang="ja-JP" altLang="en-US" sz="2400" dirty="0">
              <a:solidFill>
                <a:srgbClr val="FF0000"/>
              </a:solidFill>
            </a:endParaRPr>
          </a:p>
          <a:p>
            <a:pPr marL="0" indent="0">
              <a:buNone/>
            </a:pPr>
            <a:r>
              <a:rPr lang="ja-JP" altLang="en-US" sz="2400" dirty="0"/>
              <a:t>  </a:t>
            </a:r>
            <a:r>
              <a:rPr lang="en-US" altLang="ja-JP" sz="2400" dirty="0"/>
              <a:t>【</a:t>
            </a:r>
            <a:r>
              <a:rPr lang="ja-JP" altLang="en-US" sz="2400" dirty="0"/>
              <a:t>徴兵</a:t>
            </a:r>
            <a:r>
              <a:rPr lang="en-US" altLang="ja-JP" sz="2400" dirty="0"/>
              <a:t>】</a:t>
            </a:r>
            <a:r>
              <a:rPr lang="ja-JP" altLang="en-US" sz="2400" dirty="0"/>
              <a:t>（志願兵など）は、中年と老年が若年を公共の汚れた仕事に強制的</a:t>
            </a:r>
            <a:r>
              <a:rPr lang="ja-JP" altLang="en-US" sz="2400" dirty="0" smtClean="0"/>
              <a:t>に就かせる目的をもって考案</a:t>
            </a:r>
            <a:r>
              <a:rPr lang="ja-JP" altLang="en-US" sz="2400" dirty="0"/>
              <a:t>された、強制的集団犠牲と奴隷の制度である</a:t>
            </a:r>
            <a:r>
              <a:rPr lang="ja-JP" altLang="en-US" sz="2400" dirty="0" smtClean="0"/>
              <a:t>。</a:t>
            </a:r>
            <a:endParaRPr lang="en-US" altLang="ja-JP" sz="2400" dirty="0" smtClean="0"/>
          </a:p>
          <a:p>
            <a:pPr marL="0" indent="0">
              <a:buNone/>
            </a:pPr>
            <a:r>
              <a:rPr lang="ja-JP" altLang="en-US" sz="2400" dirty="0" smtClean="0"/>
              <a:t>それ</a:t>
            </a:r>
            <a:r>
              <a:rPr lang="ja-JP" altLang="en-US" sz="2400" dirty="0"/>
              <a:t>は若者を年長者と</a:t>
            </a:r>
            <a:r>
              <a:rPr lang="ja-JP" altLang="en-US" sz="2400" dirty="0" smtClean="0"/>
              <a:t>同じ様に有罪</a:t>
            </a:r>
            <a:r>
              <a:rPr lang="ja-JP" altLang="en-US" sz="2400" dirty="0"/>
              <a:t>とし、若者による年長者批判を極力抑えつける作用を果たす（世代安定剤）</a:t>
            </a:r>
            <a:r>
              <a:rPr lang="ja-JP" altLang="en-US" sz="2400" dirty="0" smtClean="0"/>
              <a:t>。</a:t>
            </a:r>
            <a:endParaRPr lang="en-US" altLang="ja-JP" sz="2400" dirty="0" smtClean="0"/>
          </a:p>
          <a:p>
            <a:pPr marL="0" indent="0">
              <a:buNone/>
            </a:pPr>
            <a:r>
              <a:rPr lang="ja-JP" altLang="en-US" sz="2400" dirty="0" smtClean="0"/>
              <a:t>それ</a:t>
            </a:r>
            <a:r>
              <a:rPr lang="ja-JP" altLang="en-US" sz="2400" dirty="0"/>
              <a:t>は、「愛国的・国民的」サービスというラベルを貼られ、 </a:t>
            </a:r>
            <a:r>
              <a:rPr lang="ja-JP" altLang="en-US" sz="2400" dirty="0" smtClean="0"/>
              <a:t>公に</a:t>
            </a:r>
            <a:r>
              <a:rPr lang="ja-JP" altLang="en-US" sz="2400" dirty="0"/>
              <a:t>マーケットに出され販売される</a:t>
            </a:r>
            <a:r>
              <a:rPr lang="ja-JP" altLang="en-US" sz="2400" dirty="0" smtClean="0"/>
              <a:t>。</a:t>
            </a:r>
            <a:endParaRPr lang="en-US" altLang="ja-JP" sz="2400" dirty="0" smtClean="0"/>
          </a:p>
          <a:p>
            <a:pPr marL="0" indent="0">
              <a:buNone/>
            </a:pPr>
            <a:r>
              <a:rPr lang="ja-JP" altLang="en-US" sz="2400" dirty="0" smtClean="0"/>
              <a:t>＜</a:t>
            </a:r>
            <a:r>
              <a:rPr lang="ja-JP" altLang="en-US" sz="2400" dirty="0"/>
              <a:t>徴兵＞</a:t>
            </a:r>
            <a:endParaRPr kumimoji="1" lang="ja-JP" altLang="en-US" sz="2400" dirty="0"/>
          </a:p>
        </p:txBody>
      </p:sp>
      <p:pic>
        <p:nvPicPr>
          <p:cNvPr id="5"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3140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・徴兵</a:t>
            </a:r>
            <a:r>
              <a:rPr lang="ja-JP" altLang="en-US" sz="2400" dirty="0">
                <a:solidFill>
                  <a:srgbClr val="FF0000"/>
                </a:solidFill>
              </a:rPr>
              <a:t>の成功には脅迫が本質的に重要である</a:t>
            </a:r>
          </a:p>
          <a:p>
            <a:pPr marL="0" indent="0">
              <a:buNone/>
            </a:pPr>
            <a:r>
              <a:rPr lang="ja-JP" altLang="en-US" sz="2400" dirty="0"/>
              <a:t>  徴兵の成功には</a:t>
            </a:r>
            <a:r>
              <a:rPr lang="ja-JP" altLang="en-US" sz="2400" dirty="0" smtClean="0"/>
              <a:t>、他の人間</a:t>
            </a:r>
            <a:r>
              <a:rPr lang="ja-JP" altLang="en-US" sz="2400" dirty="0"/>
              <a:t>社会機構</a:t>
            </a:r>
            <a:r>
              <a:rPr lang="ja-JP" altLang="en-US" sz="2400" dirty="0" smtClean="0"/>
              <a:t>の様に、</a:t>
            </a:r>
            <a:r>
              <a:rPr lang="ja-JP" altLang="en-US" sz="2400" dirty="0"/>
              <a:t>あれこれの形の脅迫（または刺激 ）が本質的に重要である</a:t>
            </a:r>
            <a:r>
              <a:rPr lang="ja-JP" altLang="en-US" sz="2400" dirty="0" smtClean="0"/>
              <a:t>。</a:t>
            </a:r>
            <a:endParaRPr lang="en-US" altLang="ja-JP" sz="2400" dirty="0" smtClean="0"/>
          </a:p>
          <a:p>
            <a:pPr marL="0" indent="0">
              <a:buNone/>
            </a:pPr>
            <a:r>
              <a:rPr lang="ja-JP" altLang="en-US" sz="2400" dirty="0" smtClean="0"/>
              <a:t>物</a:t>
            </a:r>
            <a:r>
              <a:rPr lang="ja-JP" altLang="en-US" sz="2400" dirty="0"/>
              <a:t>理学の作用反作用の原理は、内的なサブ・システムに</a:t>
            </a:r>
            <a:r>
              <a:rPr lang="ja-JP" altLang="en-US" sz="2400" dirty="0" smtClean="0"/>
              <a:t>も　外的</a:t>
            </a:r>
            <a:r>
              <a:rPr lang="ja-JP" altLang="en-US" sz="2400" dirty="0"/>
              <a:t>なサブ・システムにも適用されなければならない</a:t>
            </a:r>
            <a:r>
              <a:rPr lang="ja-JP" altLang="en-US" sz="2400" dirty="0" smtClean="0"/>
              <a:t>。</a:t>
            </a:r>
            <a:endParaRPr lang="en-US" altLang="ja-JP" sz="2400" dirty="0" smtClean="0"/>
          </a:p>
          <a:p>
            <a:pPr marL="0" indent="0">
              <a:buNone/>
            </a:pPr>
            <a:r>
              <a:rPr lang="ja-JP" altLang="en-US" sz="2400" dirty="0" smtClean="0"/>
              <a:t>徴兵</a:t>
            </a:r>
            <a:r>
              <a:rPr lang="ja-JP" altLang="en-US" sz="2400" dirty="0"/>
              <a:t>にあたって、確実に個々人を洗脳しプログラムに組み込むには、家族と同僚グループの</a:t>
            </a:r>
            <a:r>
              <a:rPr lang="ja-JP" altLang="en-US" sz="2400" dirty="0" smtClean="0"/>
              <a:t>双方共を巻き込んで統制下</a:t>
            </a:r>
            <a:r>
              <a:rPr lang="ja-JP" altLang="en-US" sz="2400" dirty="0"/>
              <a:t>に置かれなければならない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実施のファクター＞</a:t>
            </a:r>
            <a:endParaRPr kumimoji="1" lang="ja-JP" altLang="en-US" sz="2400" dirty="0"/>
          </a:p>
        </p:txBody>
      </p:sp>
      <p:pic>
        <p:nvPicPr>
          <p:cNvPr id="5"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63569"/>
            <a:ext cx="609600" cy="609600"/>
          </a:xfrm>
          <a:prstGeom prst="rect">
            <a:avLst/>
          </a:prstGeom>
        </p:spPr>
      </p:pic>
    </p:spTree>
    <p:extLst>
      <p:ext uri="{BB962C8B-B14F-4D97-AF65-F5344CB8AC3E}">
        <p14:creationId xmlns:p14="http://schemas.microsoft.com/office/powerpoint/2010/main" val="40345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Autofit/>
          </a:bodyPr>
          <a:lstStyle/>
          <a:p>
            <a:pPr marL="0" indent="0">
              <a:buNone/>
            </a:pPr>
            <a:r>
              <a:rPr lang="ja-JP" altLang="en-US" sz="1800" dirty="0" smtClean="0">
                <a:solidFill>
                  <a:srgbClr val="FF0000"/>
                </a:solidFill>
              </a:rPr>
              <a:t>・広告</a:t>
            </a:r>
            <a:r>
              <a:rPr lang="ja-JP" altLang="en-US" sz="1800" dirty="0">
                <a:solidFill>
                  <a:srgbClr val="FF0000"/>
                </a:solidFill>
              </a:rPr>
              <a:t>メディアは父になるべき男</a:t>
            </a:r>
            <a:r>
              <a:rPr lang="ja-JP" altLang="en-US" sz="1800" dirty="0" smtClean="0">
                <a:solidFill>
                  <a:srgbClr val="FF0000"/>
                </a:solidFill>
              </a:rPr>
              <a:t>が</a:t>
            </a:r>
            <a:endParaRPr lang="en-US" altLang="ja-JP" sz="1800" dirty="0">
              <a:solidFill>
                <a:srgbClr val="FF0000"/>
              </a:solidFill>
            </a:endParaRPr>
          </a:p>
          <a:p>
            <a:pPr marL="0" indent="0">
              <a:buNone/>
            </a:pPr>
            <a:r>
              <a:rPr lang="ja-JP" altLang="en-US" sz="1800" dirty="0" smtClean="0">
                <a:solidFill>
                  <a:srgbClr val="FF0000"/>
                </a:solidFill>
              </a:rPr>
              <a:t>　　　　　　　　　　　尻</a:t>
            </a:r>
            <a:r>
              <a:rPr lang="ja-JP" altLang="en-US" sz="1800" dirty="0">
                <a:solidFill>
                  <a:srgbClr val="FF0000"/>
                </a:solidFill>
              </a:rPr>
              <a:t>に</a:t>
            </a:r>
            <a:r>
              <a:rPr lang="ja-JP" altLang="en-US" sz="1800" dirty="0" smtClean="0">
                <a:solidFill>
                  <a:srgbClr val="FF0000"/>
                </a:solidFill>
              </a:rPr>
              <a:t>敷かれる</a:t>
            </a:r>
            <a:r>
              <a:rPr lang="ja-JP" altLang="en-US" sz="1800" dirty="0">
                <a:solidFill>
                  <a:srgbClr val="FF0000"/>
                </a:solidFill>
              </a:rPr>
              <a:t>存在になるように膳立てする</a:t>
            </a:r>
          </a:p>
          <a:p>
            <a:pPr marL="0" indent="0">
              <a:buNone/>
            </a:pPr>
            <a:r>
              <a:rPr lang="ja-JP" altLang="en-US" sz="1800" dirty="0"/>
              <a:t>  </a:t>
            </a:r>
            <a:r>
              <a:rPr lang="ja-JP" altLang="en-US" sz="1800" dirty="0" smtClean="0"/>
              <a:t>家族持ちの</a:t>
            </a:r>
            <a:r>
              <a:rPr lang="ja-JP" altLang="en-US" sz="1800" dirty="0"/>
              <a:t>男を、確実に息子に正しい社会訓練と態度を身</a:t>
            </a:r>
            <a:r>
              <a:rPr lang="ja-JP" altLang="en-US" sz="1800" dirty="0" smtClean="0"/>
              <a:t>に着けさせて成長させる様に躾なければ</a:t>
            </a:r>
            <a:r>
              <a:rPr lang="ja-JP" altLang="en-US" sz="1800" dirty="0"/>
              <a:t>ならない</a:t>
            </a:r>
            <a:r>
              <a:rPr lang="ja-JP" altLang="en-US" sz="1800" dirty="0" smtClean="0"/>
              <a:t>。</a:t>
            </a:r>
            <a:endParaRPr lang="en-US" altLang="ja-JP" sz="1800" dirty="0" smtClean="0"/>
          </a:p>
          <a:p>
            <a:pPr marL="0" indent="0">
              <a:buNone/>
            </a:pPr>
            <a:r>
              <a:rPr lang="ja-JP" altLang="en-US" sz="1800" dirty="0" smtClean="0"/>
              <a:t>広告</a:t>
            </a:r>
            <a:r>
              <a:rPr lang="ja-JP" altLang="en-US" sz="1800" dirty="0"/>
              <a:t>メディア等は、父になるべき男が結婚する以前 </a:t>
            </a:r>
            <a:r>
              <a:rPr lang="ja-JP" altLang="en-US" sz="1800" dirty="0" smtClean="0"/>
              <a:t>、少なくとも結婚</a:t>
            </a:r>
            <a:r>
              <a:rPr lang="ja-JP" altLang="en-US" sz="1800" dirty="0"/>
              <a:t>するまでには、尻に敷かれる存在に</a:t>
            </a:r>
            <a:r>
              <a:rPr lang="ja-JP" altLang="en-US" sz="1800" dirty="0" smtClean="0"/>
              <a:t>なる様に膳</a:t>
            </a:r>
            <a:r>
              <a:rPr lang="ja-JP" altLang="en-US" sz="1800" dirty="0"/>
              <a:t>立て</a:t>
            </a:r>
            <a:r>
              <a:rPr lang="ja-JP" altLang="en-US" sz="1800" dirty="0" smtClean="0"/>
              <a:t>する事にかかりきっている。</a:t>
            </a:r>
            <a:endParaRPr lang="en-US" altLang="ja-JP" sz="1800" dirty="0" smtClean="0"/>
          </a:p>
          <a:p>
            <a:pPr marL="0" indent="0">
              <a:buNone/>
            </a:pPr>
            <a:r>
              <a:rPr lang="ja-JP" altLang="en-US" sz="1800" dirty="0" smtClean="0"/>
              <a:t>彼</a:t>
            </a:r>
            <a:r>
              <a:rPr lang="ja-JP" altLang="en-US" sz="1800" dirty="0"/>
              <a:t>は教えられる、自分は自分用に打ち込まれた社会のクサビに順応するか、性生活の両脚を</a:t>
            </a:r>
            <a:r>
              <a:rPr lang="ja-JP" altLang="en-US" sz="1800" dirty="0" smtClean="0"/>
              <a:t>縛り付けられるか</a:t>
            </a:r>
            <a:r>
              <a:rPr lang="ja-JP" altLang="en-US" sz="1800" dirty="0"/>
              <a:t>で</a:t>
            </a:r>
            <a:r>
              <a:rPr lang="ja-JP" altLang="en-US" sz="1800" dirty="0" smtClean="0"/>
              <a:t>ある事を</a:t>
            </a:r>
            <a:r>
              <a:rPr lang="ja-JP" altLang="en-US" sz="1800" dirty="0"/>
              <a:t>、そして</a:t>
            </a:r>
            <a:r>
              <a:rPr lang="ja-JP" altLang="en-US" sz="1800" dirty="0" smtClean="0"/>
              <a:t>、優しい仲間付き合いは</a:t>
            </a:r>
            <a:r>
              <a:rPr lang="ja-JP" altLang="en-US" sz="1800" dirty="0"/>
              <a:t>ゼロに</a:t>
            </a:r>
            <a:r>
              <a:rPr lang="ja-JP" altLang="en-US" sz="1800" dirty="0" smtClean="0"/>
              <a:t>なる事を。</a:t>
            </a:r>
            <a:endParaRPr lang="en-US" altLang="ja-JP" sz="1800" dirty="0" smtClean="0"/>
          </a:p>
          <a:p>
            <a:pPr marL="0" indent="0">
              <a:buNone/>
            </a:pPr>
            <a:r>
              <a:rPr lang="ja-JP" altLang="en-US" sz="1800" dirty="0" smtClean="0"/>
              <a:t>彼</a:t>
            </a:r>
            <a:r>
              <a:rPr lang="ja-JP" altLang="en-US" sz="1800" dirty="0"/>
              <a:t>は見させられる、女たちは論理的、原則的で尊敬に値する行動よりも安定を要求するものだと</a:t>
            </a:r>
            <a:r>
              <a:rPr lang="ja-JP" altLang="en-US" sz="1800" dirty="0" smtClean="0"/>
              <a:t>いう事を。</a:t>
            </a:r>
            <a:endParaRPr lang="en-US" altLang="ja-JP" sz="1800" dirty="0" smtClean="0"/>
          </a:p>
          <a:p>
            <a:pPr marL="0" indent="0">
              <a:buNone/>
            </a:pPr>
            <a:r>
              <a:rPr lang="ja-JP" altLang="en-US" sz="1800" dirty="0" smtClean="0"/>
              <a:t>息子</a:t>
            </a:r>
            <a:r>
              <a:rPr lang="ja-JP" altLang="en-US" sz="1800" dirty="0"/>
              <a:t>が戦争に行く時までに、父親（骨抜きにされてクラゲのようになっている）は、自分の同僚たちに非難の目を</a:t>
            </a:r>
            <a:r>
              <a:rPr lang="ja-JP" altLang="en-US" sz="1800" dirty="0" smtClean="0"/>
              <a:t>向けられない内に、</a:t>
            </a:r>
            <a:r>
              <a:rPr lang="ja-JP" altLang="en-US" sz="1800" dirty="0"/>
              <a:t>また、彼個人の意見や自尊心の殻を破って偽善者と</a:t>
            </a:r>
            <a:r>
              <a:rPr lang="ja-JP" altLang="en-US" sz="1800" dirty="0" smtClean="0"/>
              <a:t>ならない内に、</a:t>
            </a:r>
            <a:r>
              <a:rPr lang="ja-JP" altLang="en-US" sz="1800" dirty="0"/>
              <a:t>息子の手に銃を渡すだろう</a:t>
            </a:r>
            <a:r>
              <a:rPr lang="ja-JP" altLang="en-US" sz="1800" dirty="0" smtClean="0"/>
              <a:t>。</a:t>
            </a:r>
            <a:endParaRPr lang="en-US" altLang="ja-JP" sz="1800" dirty="0" smtClean="0"/>
          </a:p>
          <a:p>
            <a:pPr marL="0" indent="0">
              <a:buNone/>
            </a:pPr>
            <a:r>
              <a:rPr lang="ja-JP" altLang="en-US" sz="1800" dirty="0" smtClean="0"/>
              <a:t>息子</a:t>
            </a:r>
            <a:r>
              <a:rPr lang="ja-JP" altLang="en-US" sz="1800" dirty="0"/>
              <a:t>は戦争に行くか、父親が当惑するか</a:t>
            </a:r>
            <a:r>
              <a:rPr lang="ja-JP" altLang="en-US" sz="1800" dirty="0" smtClean="0"/>
              <a:t>。</a:t>
            </a:r>
            <a:endParaRPr lang="en-US" altLang="ja-JP" sz="1800" dirty="0" smtClean="0"/>
          </a:p>
          <a:p>
            <a:pPr marL="0" indent="0">
              <a:buNone/>
            </a:pPr>
            <a:r>
              <a:rPr lang="ja-JP" altLang="en-US" sz="1800" dirty="0" smtClean="0"/>
              <a:t>それ</a:t>
            </a:r>
            <a:r>
              <a:rPr lang="ja-JP" altLang="en-US" sz="1800" dirty="0"/>
              <a:t>でも息子は戦争に行くだろう、戦争の真の目的</a:t>
            </a:r>
            <a:r>
              <a:rPr lang="ja-JP" altLang="en-US" sz="1800" dirty="0" smtClean="0"/>
              <a:t>が何処にある</a:t>
            </a:r>
            <a:r>
              <a:rPr lang="ja-JP" altLang="en-US" sz="1800" dirty="0"/>
              <a:t>のかを</a:t>
            </a:r>
            <a:r>
              <a:rPr lang="ja-JP" altLang="en-US" sz="1800" dirty="0" smtClean="0"/>
              <a:t>知らず</a:t>
            </a:r>
            <a:r>
              <a:rPr lang="ja-JP" altLang="en-US" sz="1800" dirty="0"/>
              <a:t>に</a:t>
            </a:r>
            <a:r>
              <a:rPr lang="ja-JP" altLang="en-US" sz="1800" dirty="0" smtClean="0"/>
              <a:t>。　　＜</a:t>
            </a:r>
            <a:r>
              <a:rPr lang="ja-JP" altLang="en-US" sz="1800" dirty="0"/>
              <a:t>実施のファクター</a:t>
            </a:r>
            <a:r>
              <a:rPr lang="ja-JP" altLang="en-US" sz="1800" dirty="0" smtClean="0"/>
              <a:t>＞</a:t>
            </a:r>
            <a:endParaRPr kumimoji="1" lang="ja-JP" altLang="en-US" sz="1800" dirty="0"/>
          </a:p>
        </p:txBody>
      </p:sp>
      <p:pic>
        <p:nvPicPr>
          <p:cNvPr id="5"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1988"/>
            <a:ext cx="609600" cy="609600"/>
          </a:xfrm>
          <a:prstGeom prst="rect">
            <a:avLst/>
          </a:prstGeom>
        </p:spPr>
      </p:pic>
    </p:spTree>
    <p:extLst>
      <p:ext uri="{BB962C8B-B14F-4D97-AF65-F5344CB8AC3E}">
        <p14:creationId xmlns:p14="http://schemas.microsoft.com/office/powerpoint/2010/main" val="83704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8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・順応性</a:t>
            </a:r>
            <a:r>
              <a:rPr lang="ja-JP" altLang="en-US" sz="2400" dirty="0">
                <a:solidFill>
                  <a:srgbClr val="FF0000"/>
                </a:solidFill>
              </a:rPr>
              <a:t>を植えつけるに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育児</a:t>
            </a:r>
            <a:r>
              <a:rPr lang="ja-JP" altLang="en-US" sz="2400" dirty="0">
                <a:solidFill>
                  <a:srgbClr val="FF0000"/>
                </a:solidFill>
              </a:rPr>
              <a:t>センターを運営しなければならない</a:t>
            </a:r>
          </a:p>
          <a:p>
            <a:pPr marL="0" indent="0">
              <a:buNone/>
            </a:pPr>
            <a:r>
              <a:rPr lang="ja-JP" altLang="en-US" sz="2400" dirty="0"/>
              <a:t>  </a:t>
            </a:r>
            <a:r>
              <a:rPr lang="ja-JP" altLang="en-US" sz="2400" dirty="0" smtClean="0"/>
              <a:t>この様な順応性</a:t>
            </a:r>
            <a:r>
              <a:rPr lang="ja-JP" altLang="en-US" sz="2400" dirty="0"/>
              <a:t>を達成</a:t>
            </a:r>
            <a:r>
              <a:rPr lang="ja-JP" altLang="en-US" sz="2400" dirty="0" smtClean="0"/>
              <a:t>する為に</a:t>
            </a:r>
            <a:r>
              <a:rPr lang="ja-JP" altLang="en-US" sz="2400" dirty="0"/>
              <a:t>は、下層階級の家族を両親の共働きが増える過程で分解し</a:t>
            </a:r>
            <a:r>
              <a:rPr lang="ja-JP" altLang="en-US" sz="2400" dirty="0" smtClean="0"/>
              <a:t>、面倒</a:t>
            </a:r>
            <a:r>
              <a:rPr lang="ja-JP" altLang="en-US" sz="2400" dirty="0"/>
              <a:t>を見る人間</a:t>
            </a:r>
            <a:r>
              <a:rPr lang="ja-JP" altLang="en-US" sz="2400" dirty="0" smtClean="0"/>
              <a:t>が居ない孤児達を、</a:t>
            </a:r>
            <a:r>
              <a:rPr lang="ja-JP" altLang="en-US" sz="2400" dirty="0"/>
              <a:t>政府機関が日常的に世話するセンターを運営しなければならない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エネルギー＞</a:t>
            </a:r>
            <a:endParaRPr kumimoji="1" lang="ja-JP" altLang="en-US" sz="2400" dirty="0"/>
          </a:p>
        </p:txBody>
      </p:sp>
      <p:pic>
        <p:nvPicPr>
          <p:cNvPr id="5"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53866"/>
            <a:ext cx="609600" cy="609600"/>
          </a:xfrm>
          <a:prstGeom prst="rect">
            <a:avLst/>
          </a:prstGeom>
        </p:spPr>
      </p:pic>
    </p:spTree>
    <p:extLst>
      <p:ext uri="{BB962C8B-B14F-4D97-AF65-F5344CB8AC3E}">
        <p14:creationId xmlns:p14="http://schemas.microsoft.com/office/powerpoint/2010/main" val="31364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3" name="サブタイトル 2"/>
          <p:cNvSpPr>
            <a:spLocks noGrp="1"/>
          </p:cNvSpPr>
          <p:nvPr>
            <p:ph type="subTitle" idx="1"/>
          </p:nvPr>
        </p:nvSpPr>
        <p:spPr/>
        <p:txBody>
          <a:bodyPr anchor="ctr">
            <a:normAutofit/>
          </a:bodyPr>
          <a:lstStyle/>
          <a:p>
            <a:r>
              <a:rPr lang="ja-JP" altLang="en-US" sz="2400" dirty="0" smtClean="0"/>
              <a:t>４</a:t>
            </a:r>
            <a:r>
              <a:rPr kumimoji="1" lang="ja-JP" altLang="en-US" sz="2400" dirty="0" smtClean="0"/>
              <a:t>）戦略と戦術</a:t>
            </a:r>
            <a:endParaRPr kumimoji="1" lang="en-US" altLang="ja-JP" sz="2400" dirty="0" smtClean="0"/>
          </a:p>
        </p:txBody>
      </p:sp>
      <p:pic>
        <p:nvPicPr>
          <p:cNvPr id="5"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4162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・洗脳</a:t>
            </a:r>
            <a:r>
              <a:rPr lang="ja-JP" altLang="en-US" sz="2400" dirty="0">
                <a:solidFill>
                  <a:srgbClr val="FF0000"/>
                </a:solidFill>
              </a:rPr>
              <a:t>教育は早いうちから行うほど良い</a:t>
            </a:r>
          </a:p>
          <a:p>
            <a:pPr marL="0" indent="0">
              <a:buNone/>
            </a:pPr>
            <a:r>
              <a:rPr lang="ja-JP" altLang="en-US" sz="2400" dirty="0"/>
              <a:t>  生まれたての</a:t>
            </a:r>
            <a:r>
              <a:rPr lang="ja-JP" altLang="en-US" sz="2400" dirty="0" smtClean="0"/>
              <a:t>子共を持つ女</a:t>
            </a:r>
            <a:r>
              <a:rPr lang="ja-JP" altLang="en-US" sz="2400" dirty="0"/>
              <a:t>は、幸福で目が輝きすぎて、富者の大砲の材料も奴隷労働の安価な源泉も見分けがつかない</a:t>
            </a:r>
            <a:r>
              <a:rPr lang="ja-JP" altLang="en-US" sz="2400" dirty="0" smtClean="0"/>
              <a:t>。</a:t>
            </a:r>
            <a:endParaRPr lang="en-US" altLang="ja-JP" sz="2400" dirty="0" smtClean="0"/>
          </a:p>
          <a:p>
            <a:pPr marL="0" indent="0">
              <a:buNone/>
            </a:pPr>
            <a:r>
              <a:rPr lang="ja-JP" altLang="en-US" sz="2400" dirty="0" smtClean="0"/>
              <a:t>しかしながら</a:t>
            </a:r>
            <a:r>
              <a:rPr lang="ja-JP" altLang="en-US" sz="2400" dirty="0"/>
              <a:t>、女は、遅かれ早かれやってくる「現実」の変移を</a:t>
            </a:r>
            <a:r>
              <a:rPr lang="ja-JP" altLang="en-US" sz="2400" dirty="0" smtClean="0"/>
              <a:t>受け入れる事に慣らされなければ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変移にはどうにも処し切れなく</a:t>
            </a:r>
            <a:r>
              <a:rPr lang="ja-JP" altLang="en-US" sz="2400" dirty="0" smtClean="0"/>
              <a:t>なる程、</a:t>
            </a:r>
            <a:r>
              <a:rPr lang="ja-JP" altLang="en-US" sz="2400" dirty="0"/>
              <a:t>家族という単位をとことん破壊しなければならず 、国家は公教育をコントロールし、国営の保育センターをさらに増設し、父母</a:t>
            </a:r>
            <a:r>
              <a:rPr lang="ja-JP" altLang="en-US" sz="2400" dirty="0" smtClean="0"/>
              <a:t>が子供を</a:t>
            </a:r>
            <a:r>
              <a:rPr lang="ja-JP" altLang="en-US" sz="2400" dirty="0"/>
              <a:t>早い時期からそこへ</a:t>
            </a:r>
            <a:r>
              <a:rPr lang="en-US" altLang="ja-JP" sz="2400" dirty="0"/>
              <a:t>〝</a:t>
            </a:r>
            <a:r>
              <a:rPr lang="ja-JP" altLang="en-US" sz="2400" dirty="0"/>
              <a:t>派遣</a:t>
            </a:r>
            <a:r>
              <a:rPr lang="en-US" altLang="ja-JP" sz="2400" dirty="0"/>
              <a:t>〟</a:t>
            </a:r>
            <a:r>
              <a:rPr lang="ja-JP" altLang="en-US" sz="2400" dirty="0"/>
              <a:t>させる</a:t>
            </a:r>
            <a:r>
              <a:rPr lang="ja-JP" altLang="en-US" sz="2400" dirty="0" smtClean="0"/>
              <a:t>よう義務付けなければ</a:t>
            </a:r>
            <a:r>
              <a:rPr lang="ja-JP" altLang="en-US" sz="2400" dirty="0"/>
              <a:t>ならない</a:t>
            </a:r>
            <a:r>
              <a:rPr lang="ja-JP" altLang="en-US" sz="2400" dirty="0" smtClean="0"/>
              <a:t>。</a:t>
            </a:r>
            <a:endParaRPr lang="en-US" altLang="ja-JP" sz="2400" dirty="0" smtClean="0"/>
          </a:p>
          <a:p>
            <a:pPr marL="0" indent="0">
              <a:buNone/>
            </a:pPr>
            <a:r>
              <a:rPr lang="ja-JP" altLang="en-US" sz="2400" dirty="0" smtClean="0"/>
              <a:t>洗脳</a:t>
            </a:r>
            <a:r>
              <a:rPr lang="ja-JP" altLang="en-US" sz="2400" dirty="0"/>
              <a:t>教育は</a:t>
            </a:r>
            <a:r>
              <a:rPr lang="ja-JP" altLang="en-US" sz="2400" dirty="0" smtClean="0"/>
              <a:t>早い内から</a:t>
            </a:r>
            <a:r>
              <a:rPr lang="ja-JP" altLang="en-US" sz="2400" dirty="0"/>
              <a:t>行うほど</a:t>
            </a:r>
            <a:r>
              <a:rPr lang="ja-JP" altLang="en-US" sz="2400" dirty="0" smtClean="0"/>
              <a:t>、子供達の</a:t>
            </a:r>
            <a:r>
              <a:rPr lang="ja-JP" altLang="en-US" sz="2400" dirty="0"/>
              <a:t>変移の速度を（強制的に）</a:t>
            </a:r>
            <a:r>
              <a:rPr lang="ja-JP" altLang="en-US" sz="2400" dirty="0" smtClean="0"/>
              <a:t>上げる事が出来るの</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実施のファクター＞</a:t>
            </a:r>
            <a:endParaRPr kumimoji="1" lang="ja-JP" altLang="en-US" sz="2400" dirty="0"/>
          </a:p>
        </p:txBody>
      </p:sp>
      <p:pic>
        <p:nvPicPr>
          <p:cNvPr id="5"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0973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2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idx="1"/>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５</a:t>
            </a:r>
            <a:r>
              <a:rPr lang="ja-JP" altLang="en-US" sz="2400" u="sng" dirty="0" smtClean="0">
                <a:solidFill>
                  <a:srgbClr val="FF0000"/>
                </a:solidFill>
              </a:rPr>
              <a:t>）陽動作戦</a:t>
            </a:r>
            <a:r>
              <a:rPr lang="ja-JP" altLang="en-US" sz="2400" dirty="0" smtClean="0"/>
              <a:t>です。</a:t>
            </a:r>
            <a:endParaRPr kumimoji="1" lang="ja-JP" altLang="en-US" sz="2400" dirty="0"/>
          </a:p>
        </p:txBody>
      </p:sp>
      <p:pic>
        <p:nvPicPr>
          <p:cNvPr id="4"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60352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272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35496" y="44624"/>
            <a:ext cx="8712968" cy="864096"/>
          </a:xfrm>
        </p:spPr>
        <p:txBody>
          <a:bodyPr anchor="t">
            <a:normAutofit/>
          </a:bodyPr>
          <a:lstStyle/>
          <a:p>
            <a:pPr marL="0" indent="0">
              <a:buNone/>
            </a:pPr>
            <a:r>
              <a:rPr lang="ja-JP" altLang="en-US" sz="1800" dirty="0" smtClean="0">
                <a:solidFill>
                  <a:srgbClr val="FF0000"/>
                </a:solidFill>
              </a:rPr>
              <a:t>・戦略表</a:t>
            </a:r>
            <a:endParaRPr lang="ja-JP" altLang="en-US" sz="1800" dirty="0">
              <a:solidFill>
                <a:srgbClr val="FF0000"/>
              </a:solidFill>
            </a:endParaRPr>
          </a:p>
          <a:p>
            <a:pPr marL="0" indent="0">
              <a:buNone/>
            </a:pPr>
            <a:r>
              <a:rPr lang="ja-JP" altLang="en-US" sz="1800" dirty="0"/>
              <a:t>実行目標または獲得物</a:t>
            </a:r>
            <a:endParaRPr kumimoji="1" lang="ja-JP" altLang="en-US" sz="1800" dirty="0"/>
          </a:p>
        </p:txBody>
      </p:sp>
      <p:graphicFrame>
        <p:nvGraphicFramePr>
          <p:cNvPr id="5" name="表 4"/>
          <p:cNvGraphicFramePr>
            <a:graphicFrameLocks noGrp="1"/>
          </p:cNvGraphicFramePr>
          <p:nvPr>
            <p:extLst>
              <p:ext uri="{D42A27DB-BD31-4B8C-83A1-F6EECF244321}">
                <p14:modId xmlns:p14="http://schemas.microsoft.com/office/powerpoint/2010/main" val="1721285169"/>
              </p:ext>
            </p:extLst>
          </p:nvPr>
        </p:nvGraphicFramePr>
        <p:xfrm>
          <a:off x="2627784" y="44624"/>
          <a:ext cx="6456040" cy="6765762"/>
        </p:xfrm>
        <a:graphic>
          <a:graphicData uri="http://schemas.openxmlformats.org/drawingml/2006/table">
            <a:tbl>
              <a:tblPr firstRow="1" bandRow="1">
                <a:tableStyleId>{69CF1AB2-1976-4502-BF36-3FF5EA218861}</a:tableStyleId>
              </a:tblPr>
              <a:tblGrid>
                <a:gridCol w="3228020"/>
                <a:gridCol w="3228020"/>
              </a:tblGrid>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大衆を無知にする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公共組織の衰弱</a:t>
                      </a:r>
                      <a:endParaRPr kumimoji="1" lang="en-US" altLang="ja-JP" sz="1400" b="0" dirty="0" smtClean="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重要点（価格と売上げ）を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コントロールする事にアクセスする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フィードバック出力に</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必要とされる反応</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（大衆を）上の空にさせる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防衛力の低下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家族を攻撃する。</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現金は少なく、</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借金と施し物を多くする。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若者の教育をコントロールする。</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もっと自堕落に、もっとデータを。</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教会の独立性を攻撃する。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この政府のようなものに</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対する信仰を破壊する。</a:t>
                      </a: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社会的画一性を図る。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コンピュータ・プログラミングを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単純にする。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税に対する反抗を最小に押える。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経済データを最大にする。</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強制する問題を最小にする。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同意係数を安定させる。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単純化。</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はみ出しに対するコントロールを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強化する。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lang="ja-JP" altLang="en-US" sz="1400" b="0" dirty="0" smtClean="0">
                          <a:latin typeface="AR P明朝体U" panose="020B0600010101010101" pitchFamily="50" charset="-128"/>
                          <a:ea typeface="AR P明朝体U" panose="020B0600010101010101" pitchFamily="50" charset="-128"/>
                        </a:rPr>
                        <a:t>コンピュータ入力データを単純化し</a:t>
                      </a:r>
                      <a:endParaRPr lang="en-US" altLang="ja-JP" sz="1400" b="0" dirty="0" smtClean="0">
                        <a:latin typeface="AR P明朝体U" panose="020B0600010101010101" pitchFamily="50" charset="-128"/>
                        <a:ea typeface="AR P明朝体U" panose="020B0600010101010101" pitchFamily="50" charset="-128"/>
                      </a:endParaRPr>
                    </a:p>
                    <a:p>
                      <a:pPr algn="l"/>
                      <a:r>
                        <a:rPr lang="ja-JP" altLang="en-US" sz="1400" b="0" dirty="0" smtClean="0">
                          <a:latin typeface="AR P明朝体U" panose="020B0600010101010101" pitchFamily="50" charset="-128"/>
                          <a:ea typeface="AR P明朝体U" panose="020B0600010101010101" pitchFamily="50" charset="-128"/>
                        </a:rPr>
                        <a:t>予知可能性を大にする。</a:t>
                      </a:r>
                      <a:endParaRPr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境界条件を確立する。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lang="ja-JP" altLang="en-US" sz="1400" b="0" dirty="0" smtClean="0">
                          <a:latin typeface="AR P明朝体U" panose="020B0600010101010101" pitchFamily="50" charset="-128"/>
                          <a:ea typeface="AR P明朝体U" panose="020B0600010101010101" pitchFamily="50" charset="-128"/>
                        </a:rPr>
                        <a:t>問題の単純化。</a:t>
                      </a:r>
                      <a:endParaRPr lang="en-US" altLang="ja-JP" sz="1400" b="0" dirty="0" smtClean="0">
                        <a:latin typeface="AR P明朝体U" panose="020B0600010101010101" pitchFamily="50" charset="-128"/>
                        <a:ea typeface="AR P明朝体U" panose="020B0600010101010101" pitchFamily="50" charset="-128"/>
                      </a:endParaRPr>
                    </a:p>
                    <a:p>
                      <a:pPr algn="l"/>
                      <a:r>
                        <a:rPr lang="ja-JP" altLang="en-US" sz="1400" b="0" dirty="0" smtClean="0">
                          <a:latin typeface="AR P明朝体U" panose="020B0600010101010101" pitchFamily="50" charset="-128"/>
                          <a:ea typeface="AR P明朝体U" panose="020B0600010101010101" pitchFamily="50" charset="-128"/>
                        </a:rPr>
                        <a:t>差異の解決と差異同一化。</a:t>
                      </a:r>
                      <a:endParaRPr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適切なタイミング。</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データの変移と不明瞭さの減少。</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コントロールへの抵抗を</a:t>
                      </a:r>
                      <a:endParaRPr kumimoji="1" lang="en-US" altLang="ja-JP" sz="1400" b="0" dirty="0" smtClean="0">
                        <a:latin typeface="AR P明朝体U" panose="020B0600010101010101" pitchFamily="50" charset="-128"/>
                        <a:ea typeface="AR P明朝体U" panose="020B0600010101010101" pitchFamily="50" charset="-128"/>
                      </a:endParaRPr>
                    </a:p>
                    <a:p>
                      <a:pPr algn="l"/>
                      <a:r>
                        <a:rPr kumimoji="1" lang="ja-JP" altLang="en-US" sz="1400" b="0" dirty="0" smtClean="0">
                          <a:latin typeface="AR P明朝体U" panose="020B0600010101010101" pitchFamily="50" charset="-128"/>
                          <a:ea typeface="AR P明朝体U" panose="020B0600010101010101" pitchFamily="50" charset="-128"/>
                        </a:rPr>
                        <a:t>最小限に抑える。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コントロールを最大限にする。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コントロールを最大限にする。</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究極まで従属させる。</a:t>
                      </a:r>
                      <a:endParaRPr kumimoji="1" lang="ja-JP" altLang="en-US" sz="1400" b="0" dirty="0">
                        <a:latin typeface="AR P明朝体U" panose="020B0600010101010101" pitchFamily="50" charset="-128"/>
                        <a:ea typeface="AR P明朝体U" panose="020B0600010101010101" pitchFamily="50" charset="-128"/>
                      </a:endParaRPr>
                    </a:p>
                  </a:txBody>
                  <a:tcPr anchor="ctr"/>
                </a:tc>
              </a:tr>
              <a:tr h="401187">
                <a:tc>
                  <a:txBody>
                    <a:bodyPr/>
                    <a:lstStyle/>
                    <a:p>
                      <a:pPr algn="l"/>
                      <a:r>
                        <a:rPr kumimoji="1" lang="ja-JP" altLang="en-US" sz="1400" b="0" dirty="0" smtClean="0">
                          <a:latin typeface="AR P明朝体U" panose="020B0600010101010101" pitchFamily="50" charset="-128"/>
                          <a:ea typeface="AR P明朝体U" panose="020B0600010101010101" pitchFamily="50" charset="-128"/>
                        </a:rPr>
                        <a:t>通貨の崩壊。</a:t>
                      </a:r>
                      <a:endParaRPr kumimoji="1" lang="ja-JP" altLang="en-US" sz="1400" b="0" dirty="0">
                        <a:latin typeface="AR P明朝体U" panose="020B0600010101010101" pitchFamily="50" charset="-128"/>
                        <a:ea typeface="AR P明朝体U" panose="020B0600010101010101" pitchFamily="50" charset="-128"/>
                      </a:endParaRPr>
                    </a:p>
                  </a:txBody>
                  <a:tcPr anchor="ctr"/>
                </a:tc>
                <a:tc>
                  <a:txBody>
                    <a:bodyPr/>
                    <a:lstStyle/>
                    <a:p>
                      <a:pPr algn="l"/>
                      <a:r>
                        <a:rPr kumimoji="1" lang="ja-JP" altLang="en-US" sz="1400" b="0" dirty="0" smtClean="0">
                          <a:latin typeface="AR P明朝体U" panose="020B0600010101010101" pitchFamily="50" charset="-128"/>
                          <a:ea typeface="AR P明朝体U" panose="020B0600010101010101" pitchFamily="50" charset="-128"/>
                        </a:rPr>
                        <a:t>アメリカ国民相互の信頼崩壊。</a:t>
                      </a:r>
                      <a:endParaRPr kumimoji="1" lang="ja-JP" altLang="en-US" sz="1400" b="0" dirty="0">
                        <a:latin typeface="AR P明朝体U" panose="020B0600010101010101" pitchFamily="50" charset="-128"/>
                        <a:ea typeface="AR P明朝体U" panose="020B0600010101010101" pitchFamily="50" charset="-128"/>
                      </a:endParaRPr>
                    </a:p>
                  </a:txBody>
                  <a:tcPr anchor="ctr"/>
                </a:tc>
              </a:tr>
            </a:tbl>
          </a:graphicData>
        </a:graphic>
      </p:graphicFrame>
      <p:pic>
        <p:nvPicPr>
          <p:cNvPr id="6"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5157192"/>
            <a:ext cx="609600" cy="609600"/>
          </a:xfrm>
          <a:prstGeom prst="rect">
            <a:avLst/>
          </a:prstGeom>
        </p:spPr>
      </p:pic>
    </p:spTree>
    <p:extLst>
      <p:ext uri="{BB962C8B-B14F-4D97-AF65-F5344CB8AC3E}">
        <p14:creationId xmlns:p14="http://schemas.microsoft.com/office/powerpoint/2010/main" val="131921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8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・下層</a:t>
            </a:r>
            <a:r>
              <a:rPr lang="ja-JP" altLang="en-US" sz="2400" dirty="0">
                <a:solidFill>
                  <a:srgbClr val="FF0000"/>
                </a:solidFill>
              </a:rPr>
              <a:t>階級に与える教育</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smtClean="0">
                <a:solidFill>
                  <a:srgbClr val="FF0000"/>
                </a:solidFill>
              </a:rPr>
              <a:t>　　　　　　　　　最も</a:t>
            </a:r>
            <a:r>
              <a:rPr lang="ja-JP" altLang="en-US" sz="2400" dirty="0">
                <a:solidFill>
                  <a:srgbClr val="FF0000"/>
                </a:solidFill>
              </a:rPr>
              <a:t>貧弱な質</a:t>
            </a:r>
            <a:r>
              <a:rPr lang="ja-JP" altLang="en-US" sz="2400" dirty="0" smtClean="0">
                <a:solidFill>
                  <a:srgbClr val="FF0000"/>
                </a:solidFill>
              </a:rPr>
              <a:t>に留めなければならない</a:t>
            </a:r>
            <a:endParaRPr lang="ja-JP" altLang="en-US" sz="2400" dirty="0">
              <a:solidFill>
                <a:srgbClr val="FF0000"/>
              </a:solidFill>
            </a:endParaRPr>
          </a:p>
          <a:p>
            <a:pPr marL="0" indent="0">
              <a:buNone/>
            </a:pPr>
            <a:r>
              <a:rPr lang="ja-JP" altLang="en-US" sz="2400" dirty="0"/>
              <a:t>下層階級に与える教育は、下位の階級と上位の階級とを隔てる無知の堀</a:t>
            </a:r>
            <a:r>
              <a:rPr lang="ja-JP" altLang="en-US" sz="2400" dirty="0" smtClean="0"/>
              <a:t>をめぐらし、</a:t>
            </a:r>
            <a:r>
              <a:rPr lang="ja-JP" altLang="en-US" sz="2400" dirty="0"/>
              <a:t>下位の階級</a:t>
            </a:r>
            <a:r>
              <a:rPr lang="ja-JP" altLang="en-US" sz="2400" dirty="0" smtClean="0"/>
              <a:t>の事は</a:t>
            </a:r>
            <a:r>
              <a:rPr lang="ja-JP" altLang="en-US" sz="2400" dirty="0"/>
              <a:t>理解しがたいと</a:t>
            </a:r>
            <a:r>
              <a:rPr lang="ja-JP" altLang="en-US" sz="2400" dirty="0" smtClean="0"/>
              <a:t>思える程に</a:t>
            </a:r>
            <a:r>
              <a:rPr lang="ja-JP" altLang="en-US" sz="2400" dirty="0"/>
              <a:t>、最も貧弱な質</a:t>
            </a:r>
            <a:r>
              <a:rPr lang="ja-JP" altLang="en-US" sz="2400" dirty="0" smtClean="0"/>
              <a:t>に留めなければならない。</a:t>
            </a:r>
            <a:endParaRPr lang="en-US" altLang="ja-JP" sz="2400" dirty="0" smtClean="0"/>
          </a:p>
          <a:p>
            <a:pPr marL="0" indent="0">
              <a:buNone/>
            </a:pPr>
            <a:r>
              <a:rPr lang="ja-JP" altLang="en-US" sz="2400" dirty="0" smtClean="0"/>
              <a:t>この</a:t>
            </a:r>
            <a:r>
              <a:rPr lang="ja-JP" altLang="en-US" sz="2400" dirty="0"/>
              <a:t>ように初めからハンディキャップをつけておくことが、下層階級でも頭のよい者に、生活</a:t>
            </a:r>
            <a:r>
              <a:rPr lang="ja-JP" altLang="en-US" sz="2400" dirty="0" smtClean="0"/>
              <a:t>のくびきから</a:t>
            </a:r>
            <a:r>
              <a:rPr lang="ja-JP" altLang="en-US" sz="2400" dirty="0"/>
              <a:t>救い出されるチャンスがあったとしても</a:t>
            </a:r>
            <a:r>
              <a:rPr lang="ja-JP" altLang="en-US" sz="2400" dirty="0" smtClean="0"/>
              <a:t>ごく僅かだ</a:t>
            </a:r>
            <a:r>
              <a:rPr lang="ja-JP" altLang="en-US" sz="2400" dirty="0"/>
              <a:t>と</a:t>
            </a:r>
            <a:r>
              <a:rPr lang="ja-JP" altLang="en-US" sz="2400" dirty="0" smtClean="0"/>
              <a:t>思い知らせる事に</a:t>
            </a:r>
            <a:r>
              <a:rPr lang="ja-JP" altLang="en-US" sz="2400" dirty="0"/>
              <a:t>なる</a:t>
            </a:r>
            <a:r>
              <a:rPr lang="ja-JP" altLang="en-US" sz="2400" dirty="0" smtClean="0"/>
              <a:t>。</a:t>
            </a:r>
            <a:endParaRPr lang="en-US" altLang="ja-JP" sz="2400" dirty="0" smtClean="0"/>
          </a:p>
          <a:p>
            <a:pPr marL="0" indent="0">
              <a:buNone/>
            </a:pPr>
            <a:r>
              <a:rPr lang="ja-JP" altLang="en-US" sz="2400" dirty="0" smtClean="0"/>
              <a:t>この</a:t>
            </a:r>
            <a:r>
              <a:rPr lang="ja-JP" altLang="en-US" sz="2400" dirty="0"/>
              <a:t>ような奴隷制度は、上流支配階級社会の秩序、平和、安寧のバロメーターを</a:t>
            </a:r>
            <a:r>
              <a:rPr lang="ja-JP" altLang="en-US" sz="2400" dirty="0" smtClean="0"/>
              <a:t>保つ為に欠かす事が出来ない 。</a:t>
            </a:r>
            <a:endParaRPr lang="en-US" altLang="ja-JP" sz="2400" dirty="0" smtClean="0"/>
          </a:p>
          <a:p>
            <a:pPr marL="0" indent="0">
              <a:buNone/>
            </a:pPr>
            <a:r>
              <a:rPr lang="ja-JP" altLang="en-US" sz="2400" dirty="0" smtClean="0"/>
              <a:t>＜</a:t>
            </a:r>
            <a:r>
              <a:rPr lang="ja-JP" altLang="en-US" sz="2400" dirty="0"/>
              <a:t>エネルギー＞</a:t>
            </a:r>
            <a:endParaRPr kumimoji="1" lang="ja-JP" altLang="en-US" sz="2400" dirty="0"/>
          </a:p>
        </p:txBody>
      </p:sp>
      <p:pic>
        <p:nvPicPr>
          <p:cNvPr id="5"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224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6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・大衆</a:t>
            </a:r>
            <a:r>
              <a:rPr lang="ja-JP" altLang="en-US" sz="2400" dirty="0">
                <a:solidFill>
                  <a:srgbClr val="FF0000"/>
                </a:solidFill>
              </a:rPr>
              <a:t>は貪欲である</a:t>
            </a:r>
            <a:r>
              <a:rPr lang="ja-JP" altLang="en-US" sz="2400" dirty="0" smtClean="0">
                <a:solidFill>
                  <a:srgbClr val="FF0000"/>
                </a:solidFill>
              </a:rPr>
              <a:t>が為に、</a:t>
            </a:r>
            <a:r>
              <a:rPr lang="ja-JP" altLang="en-US" sz="2400" dirty="0">
                <a:solidFill>
                  <a:srgbClr val="FF0000"/>
                </a:solidFill>
              </a:rPr>
              <a:t>限度を越えて通貨を発行しても平気でいる</a:t>
            </a:r>
          </a:p>
          <a:p>
            <a:pPr marL="0" indent="0">
              <a:buNone/>
            </a:pPr>
            <a:r>
              <a:rPr lang="ja-JP" altLang="en-US" sz="2400" dirty="0"/>
              <a:t>  彼［ロスチャイルド］は、誰が戦争の勝利者となるかを決める通貨のコントロールに乗り出した</a:t>
            </a:r>
            <a:r>
              <a:rPr lang="ja-JP" altLang="en-US" sz="2400" dirty="0" smtClean="0"/>
              <a:t>。</a:t>
            </a:r>
            <a:endParaRPr lang="en-US" altLang="ja-JP" sz="2400" dirty="0" smtClean="0"/>
          </a:p>
          <a:p>
            <a:pPr marL="0" indent="0">
              <a:buNone/>
            </a:pPr>
            <a:r>
              <a:rPr lang="ja-JP" altLang="en-US" sz="2400" dirty="0" smtClean="0"/>
              <a:t>一</a:t>
            </a:r>
            <a:r>
              <a:rPr lang="ja-JP" altLang="en-US" sz="2400" dirty="0"/>
              <a:t>国の経済システムのコントロールを彼に委ねることに同意した政府は、彼の支持を受けた</a:t>
            </a:r>
            <a:r>
              <a:rPr lang="ja-JP" altLang="en-US" sz="2400" dirty="0" smtClean="0"/>
              <a:t>。</a:t>
            </a:r>
            <a:endParaRPr lang="en-US" altLang="ja-JP" sz="2400" dirty="0" smtClean="0"/>
          </a:p>
          <a:p>
            <a:pPr marL="0" indent="0">
              <a:buNone/>
            </a:pPr>
            <a:r>
              <a:rPr lang="ja-JP" altLang="en-US" sz="2400" dirty="0" smtClean="0"/>
              <a:t>負債</a:t>
            </a:r>
            <a:r>
              <a:rPr lang="ja-JP" altLang="en-US" sz="2400" dirty="0"/>
              <a:t>が増えれば</a:t>
            </a:r>
            <a:r>
              <a:rPr lang="ja-JP" altLang="en-US" sz="2400" dirty="0" smtClean="0"/>
              <a:t>増える程、</a:t>
            </a:r>
            <a:r>
              <a:rPr lang="ja-JP" altLang="en-US" sz="2400" dirty="0"/>
              <a:t>債務者の敵に経済的な援助が保証された</a:t>
            </a:r>
            <a:r>
              <a:rPr lang="ja-JP" altLang="en-US" sz="2400" dirty="0" smtClean="0"/>
              <a:t>。</a:t>
            </a:r>
            <a:endParaRPr lang="en-US" altLang="ja-JP" sz="2400" dirty="0" smtClean="0"/>
          </a:p>
          <a:p>
            <a:pPr marL="0" indent="0">
              <a:buNone/>
            </a:pPr>
            <a:r>
              <a:rPr lang="ja-JP" altLang="en-US" sz="2400" dirty="0" smtClean="0"/>
              <a:t>この</a:t>
            </a:r>
            <a:r>
              <a:rPr lang="ja-JP" altLang="en-US" sz="2400" dirty="0"/>
              <a:t>方法であがった利益で、ロスチャイルド氏はいやが上にも富み、いやが上にも富を</a:t>
            </a:r>
            <a:r>
              <a:rPr lang="ja-JP" altLang="en-US" sz="2400" dirty="0" smtClean="0"/>
              <a:t>拡げる事が出来た。</a:t>
            </a:r>
            <a:endParaRPr lang="en-US" altLang="ja-JP" sz="2400" dirty="0" smtClean="0"/>
          </a:p>
          <a:p>
            <a:pPr marL="0" indent="0">
              <a:buNone/>
            </a:pPr>
            <a:r>
              <a:rPr lang="ja-JP" altLang="en-US" sz="2400" dirty="0" smtClean="0"/>
              <a:t>彼</a:t>
            </a:r>
            <a:r>
              <a:rPr lang="ja-JP" altLang="en-US" sz="2400" dirty="0"/>
              <a:t>は、大衆が貪欲である</a:t>
            </a:r>
            <a:r>
              <a:rPr lang="ja-JP" altLang="en-US" sz="2400" dirty="0" smtClean="0"/>
              <a:t>が為に</a:t>
            </a:r>
            <a:r>
              <a:rPr lang="ja-JP" altLang="en-US" sz="2400" dirty="0"/>
              <a:t>、政府が貴金属と商品生産とサービス（国民総生産ＧＮＰ</a:t>
            </a:r>
            <a:r>
              <a:rPr lang="ja-JP" altLang="en-US" sz="2400" dirty="0" smtClean="0"/>
              <a:t>）の裏付け無しに</a:t>
            </a:r>
            <a:r>
              <a:rPr lang="ja-JP" altLang="en-US" sz="2400" dirty="0"/>
              <a:t>限度を越えて通貨を発行（インフレーション）しても平気でいることを見抜いたのである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ロスチャイルド氏が発見したエネルギー＞</a:t>
            </a:r>
            <a:endParaRPr kumimoji="1" lang="ja-JP" altLang="en-US" sz="2400" dirty="0"/>
          </a:p>
        </p:txBody>
      </p:sp>
      <p:pic>
        <p:nvPicPr>
          <p:cNvPr id="5"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6902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7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・真実</a:t>
            </a:r>
            <a:r>
              <a:rPr lang="ja-JP" altLang="en-US" sz="2400" dirty="0">
                <a:solidFill>
                  <a:srgbClr val="FF0000"/>
                </a:solidFill>
              </a:rPr>
              <a:t>同胞を気づかうならばクレジットや福祉には頼らないだろう</a:t>
            </a:r>
          </a:p>
          <a:p>
            <a:pPr marL="0" indent="0">
              <a:buNone/>
            </a:pPr>
            <a:r>
              <a:rPr lang="ja-JP" altLang="en-US" sz="2400" dirty="0"/>
              <a:t>  もしも人々が真実同胞を気づかうならば、</a:t>
            </a:r>
            <a:r>
              <a:rPr lang="ja-JP" altLang="en-US" sz="2400" dirty="0" smtClean="0"/>
              <a:t>クレジットを、</a:t>
            </a:r>
            <a:r>
              <a:rPr lang="ja-JP" altLang="en-US" sz="2400" dirty="0"/>
              <a:t>働く者から奪いグウタラ者を満足させる社会福祉システムに頼らないように、自分たちの欲望（</a:t>
            </a:r>
            <a:r>
              <a:rPr lang="ja-JP" altLang="en-US" sz="2400"/>
              <a:t>貪欲</a:t>
            </a:r>
            <a:r>
              <a:rPr lang="ja-JP" altLang="en-US" sz="2400" smtClean="0"/>
              <a:t>、生殖</a:t>
            </a:r>
            <a:r>
              <a:rPr lang="ja-JP" altLang="en-US" sz="2400" dirty="0"/>
              <a:t>など）をコントロールするであろうに</a:t>
            </a:r>
            <a:r>
              <a:rPr lang="ja-JP" altLang="en-US" sz="2400" dirty="0" smtClean="0"/>
              <a:t>。</a:t>
            </a:r>
            <a:endParaRPr lang="en-US" altLang="ja-JP" sz="2400" dirty="0" smtClean="0"/>
          </a:p>
          <a:p>
            <a:pPr marL="0" indent="0">
              <a:buNone/>
            </a:pPr>
            <a:r>
              <a:rPr lang="ja-JP" altLang="en-US" sz="2400" dirty="0" smtClean="0"/>
              <a:t>＜</a:t>
            </a:r>
            <a:r>
              <a:rPr lang="ja-JP" altLang="en-US" sz="2400" dirty="0"/>
              <a:t>時間の流れと自己破壊振動＞</a:t>
            </a:r>
            <a:endParaRPr kumimoji="1" lang="ja-JP" altLang="en-US" sz="2400" dirty="0"/>
          </a:p>
        </p:txBody>
      </p:sp>
      <p:pic>
        <p:nvPicPr>
          <p:cNvPr id="5"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388" y="6244244"/>
            <a:ext cx="609600" cy="609600"/>
          </a:xfrm>
          <a:prstGeom prst="rect">
            <a:avLst/>
          </a:prstGeom>
        </p:spPr>
      </p:pic>
    </p:spTree>
    <p:extLst>
      <p:ext uri="{BB962C8B-B14F-4D97-AF65-F5344CB8AC3E}">
        <p14:creationId xmlns:p14="http://schemas.microsoft.com/office/powerpoint/2010/main" val="95728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・最も</a:t>
            </a:r>
            <a:r>
              <a:rPr lang="ja-JP" altLang="en-US" sz="2400" dirty="0">
                <a:solidFill>
                  <a:srgbClr val="FF0000"/>
                </a:solidFill>
              </a:rPr>
              <a:t>単純な経済増幅装置の形態</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宣伝</a:t>
            </a:r>
            <a:r>
              <a:rPr lang="ja-JP" altLang="en-US" sz="2400" dirty="0">
                <a:solidFill>
                  <a:srgbClr val="FF0000"/>
                </a:solidFill>
              </a:rPr>
              <a:t>と呼ばれる装置である</a:t>
            </a:r>
          </a:p>
          <a:p>
            <a:pPr marL="0" indent="0">
              <a:buNone/>
            </a:pPr>
            <a:r>
              <a:rPr lang="ja-JP" altLang="en-US" sz="2400" dirty="0"/>
              <a:t>  テレビの広告主から語りかけられると、人は</a:t>
            </a:r>
            <a:r>
              <a:rPr lang="ja-JP" altLang="en-US" sz="2400" dirty="0" smtClean="0"/>
              <a:t>被暗示性の為に</a:t>
            </a:r>
            <a:r>
              <a:rPr lang="ja-JP" altLang="en-US" sz="2400" dirty="0"/>
              <a:t>、確かな確率で十二歳の児童そのもの</a:t>
            </a:r>
            <a:r>
              <a:rPr lang="ja-JP" altLang="en-US" sz="2400" dirty="0" smtClean="0"/>
              <a:t>の様に無批判</a:t>
            </a:r>
            <a:r>
              <a:rPr lang="ja-JP" altLang="en-US" sz="2400" dirty="0"/>
              <a:t>に暗示に反応し、その商品を買うべく衝動的に店に行き、自分の経済貯水池から経済エネルギーを放出する</a:t>
            </a:r>
            <a:r>
              <a:rPr lang="ja-JP" altLang="en-US" sz="2400" dirty="0" smtClean="0"/>
              <a:t>。</a:t>
            </a:r>
            <a:endParaRPr lang="en-US" altLang="ja-JP" sz="2400" dirty="0" smtClean="0"/>
          </a:p>
          <a:p>
            <a:pPr marL="0" indent="0">
              <a:buNone/>
            </a:pPr>
            <a:r>
              <a:rPr lang="ja-JP" altLang="en-US" sz="2400" dirty="0" smtClean="0"/>
              <a:t>＜</a:t>
            </a:r>
            <a:r>
              <a:rPr lang="ja-JP" altLang="en-US" sz="2400" dirty="0"/>
              <a:t>経済増幅装置＞</a:t>
            </a:r>
            <a:endParaRPr kumimoji="1" lang="ja-JP" altLang="en-US" sz="2400" dirty="0"/>
          </a:p>
        </p:txBody>
      </p:sp>
      <p:pic>
        <p:nvPicPr>
          <p:cNvPr id="5"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4490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kumimoji="1"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a:t>
            </a:r>
            <a:r>
              <a:rPr lang="ja-JP" altLang="en-US" sz="2400" dirty="0">
                <a:solidFill>
                  <a:srgbClr val="FF0000"/>
                </a:solidFill>
              </a:rPr>
              <a:t>は母の子宮の代用保護物である人工子宮を作る</a:t>
            </a:r>
          </a:p>
          <a:p>
            <a:pPr marL="0" indent="0">
              <a:buNone/>
            </a:pPr>
            <a:r>
              <a:rPr lang="ja-JP" altLang="en-US" sz="2400" dirty="0"/>
              <a:t>  人は母親の子宮を離れる時から</a:t>
            </a:r>
            <a:r>
              <a:rPr lang="ja-JP" altLang="en-US" sz="2400" dirty="0" smtClean="0"/>
              <a:t>、様々な</a:t>
            </a:r>
            <a:r>
              <a:rPr lang="ja-JP" altLang="en-US" sz="2400" dirty="0"/>
              <a:t>形の代用保護物 すなわち殻である人工子宮を作り、維持し、引きこもる方向</a:t>
            </a:r>
            <a:r>
              <a:rPr lang="ja-JP" altLang="en-US" sz="2400" dirty="0" smtClean="0"/>
              <a:t>にことごとくの</a:t>
            </a:r>
            <a:r>
              <a:rPr lang="ja-JP" altLang="en-US" sz="2400" dirty="0"/>
              <a:t>努力を傾ける。 </a:t>
            </a:r>
            <a:endParaRPr lang="en-US" altLang="ja-JP" sz="2400" dirty="0" smtClean="0"/>
          </a:p>
          <a:p>
            <a:pPr marL="0" indent="0">
              <a:buNone/>
            </a:pPr>
            <a:r>
              <a:rPr lang="ja-JP" altLang="en-US" sz="2400" dirty="0" smtClean="0"/>
              <a:t>これら</a:t>
            </a:r>
            <a:r>
              <a:rPr lang="ja-JP" altLang="en-US" sz="2400" dirty="0"/>
              <a:t>の人工子宮の目的は、活動の安定にも不安定にも対処する環境を確保</a:t>
            </a:r>
            <a:r>
              <a:rPr lang="ja-JP" altLang="en-US" sz="2400" dirty="0" smtClean="0"/>
              <a:t>する事、</a:t>
            </a:r>
            <a:r>
              <a:rPr lang="ja-JP" altLang="en-US" sz="2400" dirty="0"/>
              <a:t>成長と成熟の時期にはシェルターとなり、老後には自由を保証し、外からの攻撃に身を守る防御物を確保</a:t>
            </a:r>
            <a:r>
              <a:rPr lang="ja-JP" altLang="en-US" sz="2400" dirty="0" smtClean="0"/>
              <a:t>する事に</a:t>
            </a:r>
            <a:r>
              <a:rPr lang="ja-JP" altLang="en-US" sz="2400" dirty="0"/>
              <a:t>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ことは、一般大衆でもエリートでも変りない真実である。だが、問題解決策の求め方には決定的な差異がある</a:t>
            </a:r>
            <a:r>
              <a:rPr lang="ja-JP" altLang="en-US" sz="2400" dirty="0" smtClean="0"/>
              <a:t>。</a:t>
            </a:r>
            <a:endParaRPr lang="en-US" altLang="ja-JP" sz="2400" dirty="0" smtClean="0"/>
          </a:p>
          <a:p>
            <a:pPr marL="0" indent="0">
              <a:buNone/>
            </a:pPr>
            <a:r>
              <a:rPr lang="ja-JP" altLang="en-US" sz="2400" dirty="0" smtClean="0"/>
              <a:t>＜</a:t>
            </a:r>
            <a:r>
              <a:rPr lang="ja-JP" altLang="en-US" sz="2400" dirty="0"/>
              <a:t>人工子宮＞</a:t>
            </a:r>
            <a:endParaRPr kumimoji="1" lang="ja-JP" altLang="en-US" sz="2400" dirty="0"/>
          </a:p>
        </p:txBody>
      </p:sp>
      <p:pic>
        <p:nvPicPr>
          <p:cNvPr id="5"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7207" y="6248400"/>
            <a:ext cx="609600" cy="609600"/>
          </a:xfrm>
          <a:prstGeom prst="rect">
            <a:avLst/>
          </a:prstGeom>
        </p:spPr>
      </p:pic>
    </p:spTree>
    <p:extLst>
      <p:ext uri="{BB962C8B-B14F-4D97-AF65-F5344CB8AC3E}">
        <p14:creationId xmlns:p14="http://schemas.microsoft.com/office/powerpoint/2010/main" val="28623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200" dirty="0" smtClean="0">
                <a:solidFill>
                  <a:srgbClr val="FF0000"/>
                </a:solidFill>
              </a:rPr>
              <a:t>・どうしようも無い大衆</a:t>
            </a:r>
            <a:r>
              <a:rPr lang="ja-JP" altLang="en-US" sz="2200" dirty="0">
                <a:solidFill>
                  <a:srgbClr val="FF0000"/>
                </a:solidFill>
              </a:rPr>
              <a:t>に対する有効な戦略兵器が福祉国家である</a:t>
            </a:r>
          </a:p>
          <a:p>
            <a:pPr marL="0" indent="0">
              <a:buNone/>
            </a:pPr>
            <a:r>
              <a:rPr lang="ja-JP" altLang="en-US" sz="2200" dirty="0"/>
              <a:t>  </a:t>
            </a:r>
            <a:r>
              <a:rPr lang="ja-JP" altLang="en-US" sz="2200" dirty="0" smtClean="0"/>
              <a:t>何故、市民</a:t>
            </a:r>
            <a:r>
              <a:rPr lang="ja-JP" altLang="en-US" sz="2200" dirty="0"/>
              <a:t>個人が政治という機構</a:t>
            </a:r>
            <a:r>
              <a:rPr lang="ja-JP" altLang="en-US" sz="2200" dirty="0" smtClean="0"/>
              <a:t>を作り出すかと</a:t>
            </a:r>
            <a:r>
              <a:rPr lang="ja-JP" altLang="en-US" sz="2200" dirty="0"/>
              <a:t>いう根本的な理由は、子ども時代に頼りにした関係を永続させたいという、潜在的な意志あるいは欲望に根ざしている</a:t>
            </a:r>
            <a:r>
              <a:rPr lang="ja-JP" altLang="en-US" sz="2200" dirty="0" smtClean="0"/>
              <a:t>。</a:t>
            </a:r>
            <a:endParaRPr lang="en-US" altLang="ja-JP" sz="2200" dirty="0" smtClean="0"/>
          </a:p>
          <a:p>
            <a:pPr marL="0" indent="0">
              <a:buNone/>
            </a:pPr>
            <a:r>
              <a:rPr lang="ja-JP" altLang="en-US" sz="2200" dirty="0" smtClean="0"/>
              <a:t>率直に言えば、彼らは、彼らの生活から全ての危険</a:t>
            </a:r>
            <a:r>
              <a:rPr lang="ja-JP" altLang="en-US" sz="2200" dirty="0"/>
              <a:t>を取り除き、頭をなで、傷口にキスをしてくれ、どのディナーテーブルに</a:t>
            </a:r>
            <a:r>
              <a:rPr lang="ja-JP" altLang="en-US" sz="2200" dirty="0" smtClean="0"/>
              <a:t>も雛鳥を</a:t>
            </a:r>
            <a:r>
              <a:rPr lang="ja-JP" altLang="en-US" sz="2200" dirty="0"/>
              <a:t>つけ、体を洗ってくれ、夜になればベッドに押し込んでくれ、何ごとも明日の朝、目が</a:t>
            </a:r>
            <a:r>
              <a:rPr lang="ja-JP" altLang="en-US" sz="2200" dirty="0" smtClean="0"/>
              <a:t>覚めれば全て良くなっているだろう</a:t>
            </a:r>
            <a:r>
              <a:rPr lang="ja-JP" altLang="en-US" sz="2200" dirty="0"/>
              <a:t>と言ってくれる神人が欲しいのである</a:t>
            </a:r>
            <a:r>
              <a:rPr lang="ja-JP" altLang="en-US" sz="2200" dirty="0" smtClean="0"/>
              <a:t>。</a:t>
            </a:r>
            <a:endParaRPr lang="en-US" altLang="ja-JP" sz="2200" dirty="0" smtClean="0"/>
          </a:p>
          <a:p>
            <a:pPr marL="0" indent="0">
              <a:buNone/>
            </a:pPr>
            <a:r>
              <a:rPr lang="en-US" altLang="ja-JP" sz="2200" dirty="0" smtClean="0"/>
              <a:t>……</a:t>
            </a:r>
            <a:r>
              <a:rPr lang="ja-JP" altLang="en-US" sz="2200" dirty="0"/>
              <a:t>こういう大衆の行動は、恐怖、怠惰、利巳主義の軍門に降って</a:t>
            </a:r>
            <a:r>
              <a:rPr lang="ja-JP" altLang="en-US" sz="2200" dirty="0" smtClean="0"/>
              <a:t>いる事を</a:t>
            </a:r>
            <a:r>
              <a:rPr lang="ja-JP" altLang="en-US" sz="2200" dirty="0"/>
              <a:t>意味する</a:t>
            </a:r>
            <a:r>
              <a:rPr lang="ja-JP" altLang="en-US" sz="2200" dirty="0" smtClean="0"/>
              <a:t>。</a:t>
            </a:r>
            <a:endParaRPr lang="en-US" altLang="ja-JP" sz="2200" dirty="0" smtClean="0"/>
          </a:p>
          <a:p>
            <a:pPr marL="0" indent="0">
              <a:buNone/>
            </a:pPr>
            <a:r>
              <a:rPr lang="ja-JP" altLang="en-US" sz="2200" dirty="0" smtClean="0"/>
              <a:t> </a:t>
            </a:r>
            <a:r>
              <a:rPr lang="ja-JP" altLang="en-US" sz="2200" dirty="0"/>
              <a:t>そういう</a:t>
            </a:r>
            <a:r>
              <a:rPr lang="ja-JP" altLang="en-US" sz="2200" dirty="0" smtClean="0"/>
              <a:t>どうしようも無い大衆</a:t>
            </a:r>
            <a:r>
              <a:rPr lang="ja-JP" altLang="en-US" sz="2200" dirty="0"/>
              <a:t>に対する有効な戦略兵器となるのが</a:t>
            </a:r>
            <a:r>
              <a:rPr lang="ja-JP" altLang="en-US" sz="2200" dirty="0" smtClean="0"/>
              <a:t>、彼らが</a:t>
            </a:r>
            <a:r>
              <a:rPr lang="ja-JP" altLang="en-US" sz="2200" dirty="0"/>
              <a:t>主成分になっている福祉国家である</a:t>
            </a:r>
            <a:r>
              <a:rPr lang="ja-JP" altLang="en-US" sz="2200" dirty="0" smtClean="0"/>
              <a:t>。</a:t>
            </a:r>
            <a:endParaRPr lang="en-US" altLang="ja-JP" sz="2200" dirty="0" smtClean="0"/>
          </a:p>
          <a:p>
            <a:pPr marL="0" indent="0">
              <a:buNone/>
            </a:pPr>
            <a:r>
              <a:rPr lang="ja-JP" altLang="en-US" sz="2200" dirty="0" smtClean="0"/>
              <a:t>＜</a:t>
            </a:r>
            <a:r>
              <a:rPr lang="ja-JP" altLang="en-US" sz="2200" dirty="0"/>
              <a:t>国の政治機構・・依存物＞</a:t>
            </a:r>
            <a:endParaRPr kumimoji="1" lang="ja-JP" altLang="en-US" sz="2200" dirty="0"/>
          </a:p>
        </p:txBody>
      </p:sp>
      <p:pic>
        <p:nvPicPr>
          <p:cNvPr id="5"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8737"/>
            <a:ext cx="609600" cy="609600"/>
          </a:xfrm>
          <a:prstGeom prst="rect">
            <a:avLst/>
          </a:prstGeom>
        </p:spPr>
      </p:pic>
    </p:spTree>
    <p:extLst>
      <p:ext uri="{BB962C8B-B14F-4D97-AF65-F5344CB8AC3E}">
        <p14:creationId xmlns:p14="http://schemas.microsoft.com/office/powerpoint/2010/main" val="2507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1811</Words>
  <Application>Microsoft Office PowerPoint</Application>
  <PresentationFormat>画面に合わせる (4:3)</PresentationFormat>
  <Paragraphs>137</Paragraphs>
  <Slides>21</Slides>
  <Notes>0</Notes>
  <HiddenSlides>0</HiddenSlides>
  <MMClips>20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PowerPoint プレゼンテーション</vt:lpstr>
      <vt:lpstr>静かなる戦争の為の沈黙の兵器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7</cp:revision>
  <dcterms:created xsi:type="dcterms:W3CDTF">2015-01-17T04:19:55Z</dcterms:created>
  <dcterms:modified xsi:type="dcterms:W3CDTF">2015-01-31T09:09:28Z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