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3" autoAdjust="0"/>
    <p:restoredTop sz="94660"/>
  </p:normalViewPr>
  <p:slideViewPr>
    <p:cSldViewPr>
      <p:cViewPr>
        <p:scale>
          <a:sx n="60" d="100"/>
          <a:sy n="60" d="100"/>
        </p:scale>
        <p:origin x="-1890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2D7-B6A1-4BC9-A07D-722A7DE0E5B5}" type="datetimeFigureOut">
              <a:rPr kumimoji="1" lang="ja-JP" altLang="en-US" smtClean="0"/>
              <a:t>2015/1/31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8685-EBFF-442E-8EB6-7D820D68F9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5159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2D7-B6A1-4BC9-A07D-722A7DE0E5B5}" type="datetimeFigureOut">
              <a:rPr kumimoji="1" lang="ja-JP" altLang="en-US" smtClean="0"/>
              <a:t>2015/1/31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8685-EBFF-442E-8EB6-7D820D68F9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96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2D7-B6A1-4BC9-A07D-722A7DE0E5B5}" type="datetimeFigureOut">
              <a:rPr kumimoji="1" lang="ja-JP" altLang="en-US" smtClean="0"/>
              <a:t>2015/1/31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8685-EBFF-442E-8EB6-7D820D68F9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338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2D7-B6A1-4BC9-A07D-722A7DE0E5B5}" type="datetimeFigureOut">
              <a:rPr kumimoji="1" lang="ja-JP" altLang="en-US" smtClean="0"/>
              <a:t>2015/1/31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8685-EBFF-442E-8EB6-7D820D68F9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11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2D7-B6A1-4BC9-A07D-722A7DE0E5B5}" type="datetimeFigureOut">
              <a:rPr kumimoji="1" lang="ja-JP" altLang="en-US" smtClean="0"/>
              <a:t>2015/1/31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8685-EBFF-442E-8EB6-7D820D68F9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77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2D7-B6A1-4BC9-A07D-722A7DE0E5B5}" type="datetimeFigureOut">
              <a:rPr kumimoji="1" lang="ja-JP" altLang="en-US" smtClean="0"/>
              <a:t>2015/1/31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8685-EBFF-442E-8EB6-7D820D68F9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35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2D7-B6A1-4BC9-A07D-722A7DE0E5B5}" type="datetimeFigureOut">
              <a:rPr kumimoji="1" lang="ja-JP" altLang="en-US" smtClean="0"/>
              <a:t>2015/1/31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8685-EBFF-442E-8EB6-7D820D68F9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299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2D7-B6A1-4BC9-A07D-722A7DE0E5B5}" type="datetimeFigureOut">
              <a:rPr kumimoji="1" lang="ja-JP" altLang="en-US" smtClean="0"/>
              <a:t>2015/1/31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8685-EBFF-442E-8EB6-7D820D68F9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45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2D7-B6A1-4BC9-A07D-722A7DE0E5B5}" type="datetimeFigureOut">
              <a:rPr kumimoji="1" lang="ja-JP" altLang="en-US" smtClean="0"/>
              <a:t>2015/1/31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8685-EBFF-442E-8EB6-7D820D68F9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82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2D7-B6A1-4BC9-A07D-722A7DE0E5B5}" type="datetimeFigureOut">
              <a:rPr kumimoji="1" lang="ja-JP" altLang="en-US" smtClean="0"/>
              <a:t>2015/1/31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8685-EBFF-442E-8EB6-7D820D68F9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68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2D7-B6A1-4BC9-A07D-722A7DE0E5B5}" type="datetimeFigureOut">
              <a:rPr kumimoji="1" lang="ja-JP" altLang="en-US" smtClean="0"/>
              <a:t>2015/1/31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8685-EBFF-442E-8EB6-7D820D68F9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835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402D7-B6A1-4BC9-A07D-722A7DE0E5B5}" type="datetimeFigureOut">
              <a:rPr kumimoji="1" lang="ja-JP" altLang="en-US" smtClean="0"/>
              <a:t>2015/1/31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48685-EBFF-442E-8EB6-7D820D68F9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12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85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idx="1"/>
          </p:nvPr>
        </p:nvSpPr>
        <p:spPr>
          <a:xfrm>
            <a:off x="751656" y="1600200"/>
            <a:ext cx="7924800" cy="41148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ja-JP" altLang="en-US" sz="2400" dirty="0"/>
              <a:t>お疲れ様でした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 algn="ctr">
              <a:buNone/>
            </a:pPr>
            <a:r>
              <a:rPr lang="ja-JP" altLang="en-US" sz="2400" dirty="0"/>
              <a:t/>
            </a:r>
            <a:br>
              <a:rPr lang="ja-JP" altLang="en-US" sz="2400" dirty="0"/>
            </a:br>
            <a:r>
              <a:rPr lang="ja-JP" altLang="en-US" sz="2400" dirty="0"/>
              <a:t>次は</a:t>
            </a:r>
            <a:r>
              <a:rPr lang="ja-JP" altLang="en-US" sz="2400" dirty="0" smtClean="0"/>
              <a:t>、</a:t>
            </a:r>
            <a:r>
              <a:rPr lang="ja-JP" altLang="en-US" sz="2400" u="sng" dirty="0" smtClean="0">
                <a:solidFill>
                  <a:srgbClr val="FF0000"/>
                </a:solidFill>
              </a:rPr>
              <a:t>４）戦略と戦術</a:t>
            </a:r>
            <a:r>
              <a:rPr lang="ja-JP" altLang="en-US" sz="2400" dirty="0" smtClean="0"/>
              <a:t>です。</a:t>
            </a:r>
            <a:endParaRPr kumimoji="1" lang="ja-JP" altLang="en-US" sz="2400" dirty="0"/>
          </a:p>
        </p:txBody>
      </p:sp>
      <p:pic>
        <p:nvPicPr>
          <p:cNvPr id="3" name="おわり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8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132856"/>
            <a:ext cx="9144000" cy="1470025"/>
          </a:xfrm>
        </p:spPr>
        <p:txBody>
          <a:bodyPr anchor="b"/>
          <a:lstStyle/>
          <a:p>
            <a:r>
              <a:rPr kumimoji="1" lang="ja-JP" altLang="en-US" dirty="0" smtClean="0"/>
              <a:t>静かなる戦争の為の沈黙の兵器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ja-JP" altLang="en-US" sz="2400" dirty="0"/>
              <a:t>３</a:t>
            </a:r>
            <a:r>
              <a:rPr kumimoji="1" lang="ja-JP" altLang="en-US" sz="2400" dirty="0" smtClean="0"/>
              <a:t>）王者とクラゲ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54013" y="6596390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全９ページ</a:t>
            </a:r>
            <a:endParaRPr kumimoji="1" lang="ja-JP" altLang="en-US" sz="1100" dirty="0"/>
          </a:p>
        </p:txBody>
      </p:sp>
      <p:pic>
        <p:nvPicPr>
          <p:cNvPr id="5" name="はじめ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59881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3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・簿記</a:t>
            </a:r>
            <a:r>
              <a:rPr lang="ja-JP" altLang="en-US" sz="2400" dirty="0">
                <a:solidFill>
                  <a:srgbClr val="FF0000"/>
                </a:solidFill>
              </a:rPr>
              <a:t>を駆使する者は王者と</a:t>
            </a:r>
            <a:r>
              <a:rPr lang="ja-JP" altLang="en-US" sz="2400" dirty="0" smtClean="0">
                <a:solidFill>
                  <a:srgbClr val="FF0000"/>
                </a:solidFill>
              </a:rPr>
              <a:t>なる事が出来る</a:t>
            </a:r>
            <a:endParaRPr lang="ja-JP" alt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/>
              <a:t>エネルギー</a:t>
            </a:r>
            <a:r>
              <a:rPr lang="ja-JP" altLang="en-US" sz="2400" dirty="0"/>
              <a:t>は地球上</a:t>
            </a:r>
            <a:r>
              <a:rPr lang="ja-JP" altLang="en-US" sz="2400" dirty="0" smtClean="0"/>
              <a:t>の全ての</a:t>
            </a:r>
            <a:r>
              <a:rPr lang="ja-JP" altLang="en-US" sz="2400" dirty="0"/>
              <a:t>活動の鍵である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自然</a:t>
            </a:r>
            <a:r>
              <a:rPr lang="ja-JP" altLang="en-US" sz="2400" dirty="0"/>
              <a:t>科学は資源を研究して自然</a:t>
            </a:r>
            <a:r>
              <a:rPr lang="ja-JP" altLang="en-US" sz="2400" dirty="0" smtClean="0"/>
              <a:t>エネルギー</a:t>
            </a:r>
            <a:r>
              <a:rPr lang="ja-JP" altLang="en-US" sz="2400" dirty="0"/>
              <a:t>を支配し、理論的には経済学に帰する社会科学は資源を研究して社会</a:t>
            </a:r>
            <a:r>
              <a:rPr lang="ja-JP" altLang="en-US" sz="2400" dirty="0" smtClean="0"/>
              <a:t>エネルギー</a:t>
            </a:r>
            <a:r>
              <a:rPr lang="ja-JP" altLang="en-US" sz="2400" dirty="0"/>
              <a:t>を支配する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この</a:t>
            </a:r>
            <a:r>
              <a:rPr lang="ja-JP" altLang="en-US" sz="2400" dirty="0"/>
              <a:t>二つは簿記システムすなわち数学である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従って、数学</a:t>
            </a:r>
            <a:r>
              <a:rPr lang="ja-JP" altLang="en-US" sz="2400" dirty="0"/>
              <a:t>は最も基本的なエネルギー科学である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そして</a:t>
            </a:r>
            <a:r>
              <a:rPr lang="ja-JP" altLang="en-US" sz="2400" dirty="0"/>
              <a:t>、一般人を簿記の操作方法に</a:t>
            </a:r>
            <a:r>
              <a:rPr lang="ja-JP" altLang="en-US" sz="2400" dirty="0" smtClean="0"/>
              <a:t>無知の</a:t>
            </a:r>
            <a:r>
              <a:rPr lang="ja-JP" altLang="en-US" sz="2400" dirty="0"/>
              <a:t>ままにさせておけば、簿記を駆使する者は王者と</a:t>
            </a:r>
            <a:r>
              <a:rPr lang="ja-JP" altLang="en-US" sz="2400" dirty="0" smtClean="0"/>
              <a:t>なる事が出来る。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全ての科学</a:t>
            </a:r>
            <a:r>
              <a:rPr lang="ja-JP" altLang="en-US" sz="2400" dirty="0"/>
              <a:t>は究極の目的に達するための手段に過ぎない。手段とは知識である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究極</a:t>
            </a:r>
            <a:r>
              <a:rPr lang="ja-JP" altLang="en-US" sz="2400" dirty="0"/>
              <a:t>の</a:t>
            </a:r>
            <a:r>
              <a:rPr lang="ja-JP" altLang="en-US" sz="2400" dirty="0" smtClean="0"/>
              <a:t>目的と</a:t>
            </a:r>
            <a:r>
              <a:rPr lang="ja-JP" altLang="en-US" sz="2400" dirty="0"/>
              <a:t>は支配である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残る</a:t>
            </a:r>
            <a:r>
              <a:rPr lang="ja-JP" altLang="en-US" sz="2400" dirty="0"/>
              <a:t>問題はただ一つ、「誰が利益を享受するか」だけである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 </a:t>
            </a:r>
            <a:r>
              <a:rPr lang="ja-JP" altLang="en-US" sz="2400" dirty="0"/>
              <a:t>エネルギー＞</a:t>
            </a:r>
            <a:endParaRPr kumimoji="1" lang="ja-JP" altLang="en-US" sz="2400" dirty="0"/>
          </a:p>
        </p:txBody>
      </p:sp>
      <p:pic>
        <p:nvPicPr>
          <p:cNvPr id="5" name="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6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・経済学</a:t>
            </a:r>
            <a:r>
              <a:rPr lang="ja-JP" altLang="en-US" sz="2400" dirty="0">
                <a:solidFill>
                  <a:srgbClr val="FF0000"/>
                </a:solidFill>
              </a:rPr>
              <a:t>の分野で第一級の攻撃的戦闘能力</a:t>
            </a:r>
            <a:r>
              <a:rPr lang="ja-JP" altLang="en-US" sz="2400" dirty="0" smtClean="0">
                <a:solidFill>
                  <a:srgbClr val="FF0000"/>
                </a:solidFill>
              </a:rPr>
              <a:t>を持つ必要</a:t>
            </a:r>
            <a:r>
              <a:rPr lang="ja-JP" altLang="en-US" sz="2400" dirty="0">
                <a:solidFill>
                  <a:srgbClr val="FF0000"/>
                </a:solidFill>
              </a:rPr>
              <a:t>がある</a:t>
            </a:r>
          </a:p>
          <a:p>
            <a:pPr marL="0" indent="0">
              <a:buNone/>
            </a:pPr>
            <a:r>
              <a:rPr lang="ja-JP" altLang="en-US" sz="2400" dirty="0"/>
              <a:t>  エネルギーが地球上</a:t>
            </a:r>
            <a:r>
              <a:rPr lang="ja-JP" altLang="en-US" sz="2400" dirty="0" smtClean="0"/>
              <a:t>の全ての</a:t>
            </a:r>
            <a:r>
              <a:rPr lang="ja-JP" altLang="en-US" sz="2400" dirty="0"/>
              <a:t>活動の鍵となる以上、エネルギー、原料、製品、</a:t>
            </a:r>
            <a:r>
              <a:rPr lang="ja-JP" altLang="en-US" sz="2400" dirty="0" smtClean="0"/>
              <a:t>サービス</a:t>
            </a:r>
            <a:r>
              <a:rPr lang="ja-JP" altLang="en-US" sz="2400" dirty="0"/>
              <a:t>の独占を達成</a:t>
            </a:r>
            <a:r>
              <a:rPr lang="ja-JP" altLang="en-US" sz="2400" dirty="0" smtClean="0"/>
              <a:t>する為に</a:t>
            </a:r>
            <a:r>
              <a:rPr lang="ja-JP" altLang="en-US" sz="2400" dirty="0"/>
              <a:t>は、また、奴隷労働の世界システムを確立</a:t>
            </a:r>
            <a:r>
              <a:rPr lang="ja-JP" altLang="en-US" sz="2400" dirty="0" smtClean="0"/>
              <a:t>する為に</a:t>
            </a:r>
            <a:r>
              <a:rPr lang="ja-JP" altLang="en-US" sz="2400" dirty="0"/>
              <a:t>は、経済学の分野で第一級の攻撃的戦闘能力</a:t>
            </a:r>
            <a:r>
              <a:rPr lang="ja-JP" altLang="en-US" sz="2400" dirty="0" smtClean="0"/>
              <a:t>を持つ必要</a:t>
            </a:r>
            <a:r>
              <a:rPr lang="ja-JP" altLang="en-US" sz="2400" dirty="0"/>
              <a:t>がある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我々の地位を</a:t>
            </a:r>
            <a:r>
              <a:rPr lang="ja-JP" altLang="en-US" sz="2400" dirty="0"/>
              <a:t>維持</a:t>
            </a:r>
            <a:r>
              <a:rPr lang="ja-JP" altLang="en-US" sz="2400" dirty="0" smtClean="0"/>
              <a:t>する為に</a:t>
            </a:r>
            <a:r>
              <a:rPr lang="ja-JP" altLang="en-US" sz="2400" dirty="0"/>
              <a:t>は、全経済分野にわたってコントロールする絶対的な第一級の</a:t>
            </a:r>
            <a:r>
              <a:rPr lang="ja-JP" altLang="en-US" sz="2400" dirty="0" smtClean="0"/>
              <a:t>科学</a:t>
            </a:r>
            <a:r>
              <a:rPr lang="ja-JP" altLang="en-US" sz="2400" dirty="0"/>
              <a:t>知識</a:t>
            </a:r>
            <a:r>
              <a:rPr lang="ja-JP" altLang="en-US" sz="2400" dirty="0" smtClean="0"/>
              <a:t>を持ち、</a:t>
            </a:r>
            <a:r>
              <a:rPr lang="ja-JP" altLang="en-US" sz="2400" dirty="0"/>
              <a:t>世界経済を管理する第一級の経験を積む必要がある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要約＞</a:t>
            </a:r>
            <a:endParaRPr kumimoji="1" lang="ja-JP" altLang="en-US" sz="2400" dirty="0"/>
          </a:p>
        </p:txBody>
      </p:sp>
      <p:pic>
        <p:nvPicPr>
          <p:cNvPr id="5" name="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10023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9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・知性</a:t>
            </a:r>
            <a:r>
              <a:rPr lang="ja-JP" altLang="en-US" sz="2400" dirty="0">
                <a:solidFill>
                  <a:srgbClr val="FF0000"/>
                </a:solidFill>
              </a:rPr>
              <a:t>を用いようとしない人間たちの国々</a:t>
            </a:r>
            <a:r>
              <a:rPr lang="ja-JP" altLang="en-US" sz="2400" dirty="0" smtClean="0">
                <a:solidFill>
                  <a:srgbClr val="FF0000"/>
                </a:solidFill>
              </a:rPr>
              <a:t>は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　</a:t>
            </a:r>
            <a:r>
              <a:rPr lang="ja-JP" altLang="en-US" sz="2400" dirty="0" smtClean="0">
                <a:solidFill>
                  <a:srgbClr val="FF0000"/>
                </a:solidFill>
              </a:rPr>
              <a:t>　　　　　　　　　　　　知性</a:t>
            </a:r>
            <a:r>
              <a:rPr lang="ja-JP" altLang="en-US" sz="2400" dirty="0">
                <a:solidFill>
                  <a:srgbClr val="FF0000"/>
                </a:solidFill>
              </a:rPr>
              <a:t>を</a:t>
            </a:r>
            <a:r>
              <a:rPr lang="ja-JP" altLang="en-US" sz="2400" dirty="0" smtClean="0">
                <a:solidFill>
                  <a:srgbClr val="FF0000"/>
                </a:solidFill>
              </a:rPr>
              <a:t>持たない動物</a:t>
            </a:r>
            <a:r>
              <a:rPr lang="ja-JP" altLang="en-US" sz="2400" dirty="0">
                <a:solidFill>
                  <a:srgbClr val="FF0000"/>
                </a:solidFill>
              </a:rPr>
              <a:t>同然である</a:t>
            </a:r>
          </a:p>
          <a:p>
            <a:pPr marL="0" indent="0">
              <a:buNone/>
            </a:pPr>
            <a:r>
              <a:rPr lang="ja-JP" altLang="en-US" sz="2400" dirty="0"/>
              <a:t>知性を用いようとしない人間たちの国々は、知性を持たない動物同然だという話に決まった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その</a:t>
            </a:r>
            <a:r>
              <a:rPr lang="ja-JP" altLang="en-US" sz="2400" dirty="0"/>
              <a:t>ような人間は荷物運搬動物であり、自分から進んで食卓に</a:t>
            </a:r>
            <a:r>
              <a:rPr lang="ja-JP" altLang="en-US" sz="2400" dirty="0" smtClean="0"/>
              <a:t>上った</a:t>
            </a:r>
            <a:r>
              <a:rPr lang="ja-JP" altLang="en-US" sz="2400" dirty="0"/>
              <a:t>ステーキなのである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エネルギー＞</a:t>
            </a:r>
            <a:endParaRPr kumimoji="1" lang="ja-JP" altLang="en-US" sz="2400" dirty="0"/>
          </a:p>
        </p:txBody>
      </p:sp>
      <p:pic>
        <p:nvPicPr>
          <p:cNvPr id="5" name="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17775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・頭脳</a:t>
            </a:r>
            <a:r>
              <a:rPr lang="ja-JP" altLang="en-US" sz="2400" dirty="0">
                <a:solidFill>
                  <a:srgbClr val="FF0000"/>
                </a:solidFill>
              </a:rPr>
              <a:t>を使わない人間は荷物運搬動物</a:t>
            </a:r>
            <a:r>
              <a:rPr lang="ja-JP" altLang="en-US" sz="2400" dirty="0" smtClean="0">
                <a:solidFill>
                  <a:srgbClr val="FF0000"/>
                </a:solidFill>
              </a:rPr>
              <a:t>か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　</a:t>
            </a:r>
            <a:r>
              <a:rPr lang="ja-JP" altLang="en-US" sz="2400" dirty="0" smtClean="0">
                <a:solidFill>
                  <a:srgbClr val="FF0000"/>
                </a:solidFill>
              </a:rPr>
              <a:t>　　　　　　　　　　　　その</a:t>
            </a:r>
            <a:r>
              <a:rPr lang="ja-JP" altLang="en-US" sz="2400" dirty="0">
                <a:solidFill>
                  <a:srgbClr val="FF0000"/>
                </a:solidFill>
              </a:rPr>
              <a:t>調教師と</a:t>
            </a:r>
            <a:r>
              <a:rPr lang="ja-JP" altLang="en-US" sz="2400" dirty="0" smtClean="0">
                <a:solidFill>
                  <a:srgbClr val="FF0000"/>
                </a:solidFill>
              </a:rPr>
              <a:t>なる他は無い</a:t>
            </a:r>
            <a:endParaRPr lang="ja-JP" alt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/>
              <a:t>持っている頭脳</a:t>
            </a:r>
            <a:r>
              <a:rPr lang="ja-JP" altLang="en-US" sz="2400" dirty="0"/>
              <a:t>を</a:t>
            </a:r>
            <a:r>
              <a:rPr lang="ja-JP" altLang="en-US" sz="2400" dirty="0" smtClean="0"/>
              <a:t>使わ</a:t>
            </a:r>
            <a:r>
              <a:rPr lang="ja-JP" altLang="en-US" sz="2400" dirty="0"/>
              <a:t>ない</a:t>
            </a:r>
            <a:r>
              <a:rPr lang="ja-JP" altLang="en-US" sz="2400" dirty="0" smtClean="0"/>
              <a:t>人間</a:t>
            </a:r>
            <a:r>
              <a:rPr lang="ja-JP" altLang="en-US" sz="2400" dirty="0"/>
              <a:t>は、頭脳</a:t>
            </a:r>
            <a:r>
              <a:rPr lang="ja-JP" altLang="en-US" sz="2400" dirty="0" smtClean="0"/>
              <a:t>が無いの</a:t>
            </a:r>
            <a:r>
              <a:rPr lang="ja-JP" altLang="en-US" sz="2400" dirty="0"/>
              <a:t>も同然である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だから</a:t>
            </a:r>
            <a:r>
              <a:rPr lang="ja-JP" altLang="en-US" sz="2400" dirty="0"/>
              <a:t>、父親、母親、息子、娘というこれら知性</a:t>
            </a:r>
            <a:r>
              <a:rPr lang="ja-JP" altLang="en-US" sz="2400" dirty="0" smtClean="0"/>
              <a:t>の無いクラゲ</a:t>
            </a:r>
            <a:r>
              <a:rPr lang="ja-JP" altLang="en-US" sz="2400" dirty="0"/>
              <a:t>の学校は、荷物運搬</a:t>
            </a:r>
            <a:r>
              <a:rPr lang="ja-JP" altLang="en-US" sz="2400" dirty="0" smtClean="0"/>
              <a:t>動物、或はせいぜい</a:t>
            </a:r>
            <a:r>
              <a:rPr lang="ja-JP" altLang="en-US" sz="2400" dirty="0"/>
              <a:t>彼らの調教師と</a:t>
            </a:r>
            <a:r>
              <a:rPr lang="ja-JP" altLang="en-US" sz="2400" dirty="0" smtClean="0"/>
              <a:t>なる他は無いの</a:t>
            </a:r>
            <a:r>
              <a:rPr lang="ja-JP" altLang="en-US" sz="2400" dirty="0"/>
              <a:t>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実施のファクター＞</a:t>
            </a:r>
            <a:endParaRPr kumimoji="1" lang="ja-JP" altLang="en-US" sz="2400" dirty="0"/>
          </a:p>
        </p:txBody>
      </p:sp>
      <p:pic>
        <p:nvPicPr>
          <p:cNvPr id="5" name="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45412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0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・人類</a:t>
            </a:r>
            <a:r>
              <a:rPr lang="ja-JP" altLang="en-US" sz="2400" dirty="0">
                <a:solidFill>
                  <a:srgbClr val="FF0000"/>
                </a:solidFill>
              </a:rPr>
              <a:t>は機械であり、掴んで</a:t>
            </a:r>
            <a:r>
              <a:rPr lang="ja-JP" altLang="en-US" sz="2400" dirty="0" smtClean="0">
                <a:solidFill>
                  <a:srgbClr val="FF0000"/>
                </a:solidFill>
              </a:rPr>
              <a:t>回す事の出来るレバー</a:t>
            </a:r>
            <a:r>
              <a:rPr lang="ja-JP" altLang="en-US" sz="2400" dirty="0">
                <a:solidFill>
                  <a:srgbClr val="FF0000"/>
                </a:solidFill>
              </a:rPr>
              <a:t>である</a:t>
            </a:r>
          </a:p>
          <a:p>
            <a:pPr marL="0" indent="0">
              <a:buNone/>
            </a:pPr>
            <a:r>
              <a:rPr lang="ja-JP" altLang="en-US" sz="2400" dirty="0" smtClean="0"/>
              <a:t>普通の</a:t>
            </a:r>
            <a:r>
              <a:rPr lang="ja-JP" altLang="en-US" sz="2400" dirty="0"/>
              <a:t>状態では存在しないものは、計算によって強制的に明るみに</a:t>
            </a:r>
            <a:r>
              <a:rPr lang="ja-JP" altLang="en-US" sz="2400" dirty="0" smtClean="0"/>
              <a:t>出す事が出来る。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人類</a:t>
            </a:r>
            <a:r>
              <a:rPr lang="ja-JP" altLang="en-US" sz="2400" dirty="0"/>
              <a:t>は機械であり、掴んで</a:t>
            </a:r>
            <a:r>
              <a:rPr lang="ja-JP" altLang="en-US" sz="2400" dirty="0" smtClean="0"/>
              <a:t>回す事の出来るレバー</a:t>
            </a:r>
            <a:r>
              <a:rPr lang="ja-JP" altLang="en-US" sz="2400" dirty="0"/>
              <a:t>であって、社会をオートメーション化</a:t>
            </a:r>
            <a:r>
              <a:rPr lang="ja-JP" altLang="en-US" sz="2400" dirty="0" smtClean="0"/>
              <a:t>する事と</a:t>
            </a:r>
            <a:r>
              <a:rPr lang="ja-JP" altLang="en-US" sz="2400" dirty="0"/>
              <a:t>、靴工場をオートメーション化</a:t>
            </a:r>
            <a:r>
              <a:rPr lang="ja-JP" altLang="en-US" sz="2400" dirty="0" smtClean="0"/>
              <a:t>する事と</a:t>
            </a:r>
            <a:r>
              <a:rPr lang="ja-JP" altLang="en-US" sz="2400" dirty="0"/>
              <a:t>の間には</a:t>
            </a:r>
            <a:r>
              <a:rPr lang="ja-JP" altLang="en-US" sz="2400" dirty="0" smtClean="0"/>
              <a:t>、ほんの僅かしか</a:t>
            </a:r>
            <a:r>
              <a:rPr lang="ja-JP" altLang="en-US" sz="2400" dirty="0"/>
              <a:t>違いがない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徴兵＞</a:t>
            </a:r>
            <a:endParaRPr kumimoji="1" lang="ja-JP" altLang="en-US" sz="2400" dirty="0"/>
          </a:p>
        </p:txBody>
      </p:sp>
      <p:pic>
        <p:nvPicPr>
          <p:cNvPr id="5" name="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7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576064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ja-JP" altLang="en-US" sz="2200" dirty="0" smtClean="0">
                <a:solidFill>
                  <a:srgbClr val="FF0000"/>
                </a:solidFill>
              </a:rPr>
              <a:t>・真</a:t>
            </a:r>
            <a:r>
              <a:rPr lang="ja-JP" altLang="en-US" sz="2200" dirty="0">
                <a:solidFill>
                  <a:srgbClr val="FF0000"/>
                </a:solidFill>
              </a:rPr>
              <a:t>の解決策はわれわれ少数者の手に委ねられている</a:t>
            </a:r>
          </a:p>
          <a:p>
            <a:pPr marL="0" indent="0">
              <a:buNone/>
            </a:pPr>
            <a:r>
              <a:rPr lang="ja-JP" altLang="en-US" sz="2200" dirty="0"/>
              <a:t>一般大衆は、自分自身の精神構造を</a:t>
            </a:r>
            <a:r>
              <a:rPr lang="ja-JP" altLang="en-US" sz="2200" dirty="0" smtClean="0"/>
              <a:t>変える事や</a:t>
            </a:r>
            <a:r>
              <a:rPr lang="ja-JP" altLang="en-US" sz="2200" dirty="0"/>
              <a:t>同胞に対する信頼</a:t>
            </a:r>
            <a:r>
              <a:rPr lang="ja-JP" altLang="en-US" sz="2200" dirty="0" smtClean="0"/>
              <a:t>を覆す事を</a:t>
            </a:r>
            <a:r>
              <a:rPr lang="ja-JP" altLang="en-US" sz="2200" dirty="0"/>
              <a:t>拒む</a:t>
            </a:r>
            <a:r>
              <a:rPr lang="ja-JP" altLang="en-US" sz="2200" dirty="0" smtClean="0"/>
              <a:t>。</a:t>
            </a:r>
            <a:endParaRPr lang="en-US" altLang="ja-JP" sz="2200" dirty="0" smtClean="0"/>
          </a:p>
          <a:p>
            <a:pPr marL="0" indent="0">
              <a:buNone/>
            </a:pPr>
            <a:r>
              <a:rPr lang="ja-JP" altLang="en-US" sz="2200" dirty="0" smtClean="0"/>
              <a:t>その</a:t>
            </a:r>
            <a:r>
              <a:rPr lang="ja-JP" altLang="en-US" sz="2200" dirty="0"/>
              <a:t>ような野蛮人の群れが激増し、言ってみれば、地表を覆うアリマキ［ 葉枯れ病を起こす害虫］の大群となっている</a:t>
            </a:r>
            <a:r>
              <a:rPr lang="ja-JP" altLang="en-US" sz="2200" dirty="0" smtClean="0"/>
              <a:t>。</a:t>
            </a:r>
            <a:endParaRPr lang="en-US" altLang="ja-JP" sz="2200" dirty="0" smtClean="0"/>
          </a:p>
          <a:p>
            <a:pPr marL="0" indent="0">
              <a:buNone/>
            </a:pPr>
            <a:r>
              <a:rPr lang="ja-JP" altLang="en-US" sz="2200" dirty="0" smtClean="0"/>
              <a:t>彼らは、彼らなり</a:t>
            </a:r>
            <a:r>
              <a:rPr lang="ja-JP" altLang="en-US" sz="2200" dirty="0"/>
              <a:t>の宗教的モラルは持っているけれども</a:t>
            </a:r>
            <a:r>
              <a:rPr lang="ja-JP" altLang="en-US" sz="2200" dirty="0" smtClean="0"/>
              <a:t>、何故戦争を無くす事が出来ないか</a:t>
            </a:r>
            <a:r>
              <a:rPr lang="ja-JP" altLang="en-US" sz="2200" dirty="0"/>
              <a:t>を教える経済科学</a:t>
            </a:r>
            <a:r>
              <a:rPr lang="ja-JP" altLang="en-US" sz="2200" dirty="0" smtClean="0"/>
              <a:t>の事は</a:t>
            </a:r>
            <a:r>
              <a:rPr lang="ja-JP" altLang="en-US" sz="2200" dirty="0"/>
              <a:t>全く無知であり、宗教心や自己満足</a:t>
            </a:r>
            <a:r>
              <a:rPr lang="ja-JP" altLang="en-US" sz="2200" dirty="0" smtClean="0"/>
              <a:t>に浸って地上</a:t>
            </a:r>
            <a:r>
              <a:rPr lang="ja-JP" altLang="en-US" sz="2200" dirty="0"/>
              <a:t>の問題を処理</a:t>
            </a:r>
            <a:r>
              <a:rPr lang="ja-JP" altLang="en-US" sz="2200" dirty="0" smtClean="0"/>
              <a:t>する事を</a:t>
            </a:r>
            <a:r>
              <a:rPr lang="ja-JP" altLang="en-US" sz="2200" dirty="0"/>
              <a:t>拒絶し、現実問題の解決は</a:t>
            </a:r>
            <a:r>
              <a:rPr lang="ja-JP" altLang="en-US" sz="2200" dirty="0" smtClean="0"/>
              <a:t>自分達の</a:t>
            </a:r>
            <a:r>
              <a:rPr lang="ja-JP" altLang="en-US" sz="2200" dirty="0"/>
              <a:t>手の届かない所へ押しやっている</a:t>
            </a:r>
            <a:r>
              <a:rPr lang="ja-JP" altLang="en-US" sz="2200" dirty="0" smtClean="0"/>
              <a:t>。</a:t>
            </a:r>
            <a:endParaRPr lang="en-US" altLang="ja-JP" sz="2200" dirty="0" smtClean="0"/>
          </a:p>
          <a:p>
            <a:pPr marL="0" indent="0">
              <a:buNone/>
            </a:pPr>
            <a:r>
              <a:rPr lang="ja-JP" altLang="en-US" sz="2200" dirty="0" smtClean="0"/>
              <a:t>具体的</a:t>
            </a:r>
            <a:r>
              <a:rPr lang="ja-JP" altLang="en-US" sz="2200" dirty="0"/>
              <a:t>な解決は、最も生き残る</a:t>
            </a:r>
            <a:r>
              <a:rPr lang="ja-JP" altLang="en-US" sz="2200" dirty="0" smtClean="0"/>
              <a:t>に相応しい者</a:t>
            </a:r>
            <a:r>
              <a:rPr lang="ja-JP" altLang="en-US" sz="2200" dirty="0"/>
              <a:t>として知性をもって生き残ろうとし、真</a:t>
            </a:r>
            <a:r>
              <a:rPr lang="ja-JP" altLang="en-US" sz="2200" dirty="0" smtClean="0"/>
              <a:t>に彼らの事を</a:t>
            </a:r>
            <a:r>
              <a:rPr lang="ja-JP" altLang="en-US" sz="2200" dirty="0"/>
              <a:t>気づかう者と</a:t>
            </a:r>
            <a:r>
              <a:rPr lang="ja-JP" altLang="en-US" sz="2200" dirty="0" smtClean="0"/>
              <a:t>して彼らの</a:t>
            </a:r>
            <a:r>
              <a:rPr lang="ja-JP" altLang="en-US" sz="2200" dirty="0"/>
              <a:t>問題を処理しようとする</a:t>
            </a:r>
            <a:r>
              <a:rPr lang="ja-JP" altLang="en-US" sz="2200" dirty="0" smtClean="0"/>
              <a:t>、我ら少数者</a:t>
            </a:r>
            <a:r>
              <a:rPr lang="ja-JP" altLang="en-US" sz="2200" dirty="0"/>
              <a:t>の手に委ねられているのである</a:t>
            </a:r>
            <a:r>
              <a:rPr lang="ja-JP" altLang="en-US" sz="2200" dirty="0" smtClean="0"/>
              <a:t>。</a:t>
            </a:r>
            <a:endParaRPr lang="en-US" altLang="ja-JP" sz="2200" dirty="0" smtClean="0"/>
          </a:p>
          <a:p>
            <a:pPr marL="0" indent="0">
              <a:buNone/>
            </a:pPr>
            <a:r>
              <a:rPr lang="ja-JP" altLang="en-US" sz="2200" dirty="0" smtClean="0"/>
              <a:t>そうで無かったならば</a:t>
            </a:r>
            <a:r>
              <a:rPr lang="ja-JP" altLang="en-US" sz="2200" dirty="0"/>
              <a:t>、沈黙の兵器が明るみに出て 、未来の真のヒューマニティの種子を確保</a:t>
            </a:r>
            <a:r>
              <a:rPr lang="ja-JP" altLang="en-US" sz="2200" dirty="0" smtClean="0"/>
              <a:t>する我々の</a:t>
            </a:r>
            <a:r>
              <a:rPr lang="ja-JP" altLang="en-US" sz="2200" dirty="0"/>
              <a:t>唯一の希望が失われるであろう</a:t>
            </a:r>
            <a:r>
              <a:rPr lang="ja-JP" altLang="en-US" sz="2200" dirty="0" smtClean="0"/>
              <a:t>。　　＜</a:t>
            </a:r>
            <a:r>
              <a:rPr lang="ja-JP" altLang="en-US" sz="2200" dirty="0"/>
              <a:t>時間の流れと自己破壊振動＞</a:t>
            </a:r>
            <a:endParaRPr kumimoji="1" lang="ja-JP" altLang="en-US" sz="2200" dirty="0"/>
          </a:p>
        </p:txBody>
      </p:sp>
      <p:pic>
        <p:nvPicPr>
          <p:cNvPr id="5" name="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6087" y="62359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1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・社会</a:t>
            </a:r>
            <a:r>
              <a:rPr lang="ja-JP" altLang="en-US" sz="2400" dirty="0">
                <a:solidFill>
                  <a:srgbClr val="FF0000"/>
                </a:solidFill>
              </a:rPr>
              <a:t>の下層階級要素を全</a:t>
            </a:r>
            <a:r>
              <a:rPr lang="ja-JP" altLang="en-US" sz="2400" dirty="0" err="1">
                <a:solidFill>
                  <a:srgbClr val="FF0000"/>
                </a:solidFill>
              </a:rPr>
              <a:t>き</a:t>
            </a:r>
            <a:r>
              <a:rPr lang="ja-JP" altLang="en-US" sz="2400" dirty="0">
                <a:solidFill>
                  <a:srgbClr val="FF0000"/>
                </a:solidFill>
              </a:rPr>
              <a:t>統制下に置かなければならない</a:t>
            </a:r>
          </a:p>
          <a:p>
            <a:pPr marL="0" indent="0">
              <a:buNone/>
            </a:pPr>
            <a:r>
              <a:rPr lang="ja-JP" altLang="en-US" sz="2400" dirty="0"/>
              <a:t>全面的に予測可能な経済を達成</a:t>
            </a:r>
            <a:r>
              <a:rPr lang="ja-JP" altLang="en-US" sz="2400" dirty="0" smtClean="0"/>
              <a:t>する為に</a:t>
            </a:r>
            <a:r>
              <a:rPr lang="ja-JP" altLang="en-US" sz="2400" dirty="0"/>
              <a:t>は、社会の下層階級要素を全</a:t>
            </a:r>
            <a:r>
              <a:rPr lang="ja-JP" altLang="en-US" sz="2400" dirty="0" err="1"/>
              <a:t>き</a:t>
            </a:r>
            <a:r>
              <a:rPr lang="ja-JP" altLang="en-US" sz="2400" dirty="0"/>
              <a:t>統制下</a:t>
            </a:r>
            <a:r>
              <a:rPr lang="ja-JP" altLang="en-US" sz="2400" dirty="0" smtClean="0"/>
              <a:t>に置かなければ</a:t>
            </a:r>
            <a:r>
              <a:rPr lang="ja-JP" altLang="en-US" sz="2400" dirty="0"/>
              <a:t>ならない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すなわち</a:t>
            </a:r>
            <a:r>
              <a:rPr lang="ja-JP" altLang="en-US" sz="2400" dirty="0"/>
              <a:t>、</a:t>
            </a:r>
            <a:r>
              <a:rPr lang="ja-JP" altLang="en-US" sz="2400" dirty="0" smtClean="0"/>
              <a:t>こんな事に</a:t>
            </a:r>
            <a:r>
              <a:rPr lang="ja-JP" altLang="en-US" sz="2400" dirty="0"/>
              <a:t>なっているのは</a:t>
            </a:r>
            <a:r>
              <a:rPr lang="ja-JP" altLang="en-US" sz="2400" dirty="0" smtClean="0"/>
              <a:t>正しい事な</a:t>
            </a:r>
            <a:r>
              <a:rPr lang="ja-JP" altLang="en-US" sz="2400" dirty="0"/>
              <a:t>のだろうかと気付かないうちに</a:t>
            </a:r>
            <a:r>
              <a:rPr lang="ja-JP" altLang="en-US" sz="2400" dirty="0" smtClean="0"/>
              <a:t>、躾、</a:t>
            </a:r>
            <a:r>
              <a:rPr lang="ja-JP" altLang="en-US" sz="2400" dirty="0"/>
              <a:t>調教し、くびきを付けさせ、ずっと古い昔から行われている長期</a:t>
            </a:r>
            <a:r>
              <a:rPr lang="ja-JP" altLang="en-US" sz="2400" dirty="0" smtClean="0"/>
              <a:t>にわたる社会</a:t>
            </a:r>
            <a:r>
              <a:rPr lang="ja-JP" altLang="en-US" sz="2400" dirty="0"/>
              <a:t>義務を植えつけなければならない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エネルギー ＞</a:t>
            </a:r>
            <a:endParaRPr kumimoji="1" lang="ja-JP" altLang="en-US" sz="2400" dirty="0"/>
          </a:p>
        </p:txBody>
      </p:sp>
      <p:pic>
        <p:nvPicPr>
          <p:cNvPr id="5" name="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1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700</Words>
  <Application>Microsoft Office PowerPoint</Application>
  <PresentationFormat>画面に合わせる (4:3)</PresentationFormat>
  <Paragraphs>43</Paragraphs>
  <Slides>10</Slides>
  <Notes>0</Notes>
  <HiddenSlides>0</HiddenSlides>
  <MMClips>9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​​テーマ</vt:lpstr>
      <vt:lpstr>PowerPoint プレゼンテーション</vt:lpstr>
      <vt:lpstr>静かなる戦争の為の沈黙の兵器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保守系YouTubeニュース番組</dc:creator>
  <cp:lastModifiedBy>保守系YouTubeニュース番組</cp:lastModifiedBy>
  <cp:revision>7</cp:revision>
  <dcterms:created xsi:type="dcterms:W3CDTF">2015-01-17T04:17:54Z</dcterms:created>
  <dcterms:modified xsi:type="dcterms:W3CDTF">2015-01-31T09:09:17Z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