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660"/>
  </p:normalViewPr>
  <p:slideViewPr>
    <p:cSldViewPr>
      <p:cViewPr>
        <p:scale>
          <a:sx n="60" d="100"/>
          <a:sy n="60" d="100"/>
        </p:scale>
        <p:origin x="-188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388211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262584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391214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91411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224225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263317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33216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244407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393614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404433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9D2168D-2A53-4161-8DA9-51C640704BA2}"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203227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2168D-2A53-4161-8DA9-51C640704BA2}" type="datetimeFigureOut">
              <a:rPr kumimoji="1" lang="ja-JP" altLang="en-US" smtClean="0"/>
              <a:t>2015/1/31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ECD57-7751-44DE-8BF0-E7EC0CE33204}" type="slidenum">
              <a:rPr kumimoji="1" lang="ja-JP" altLang="en-US" smtClean="0"/>
              <a:t>‹#›</a:t>
            </a:fld>
            <a:endParaRPr kumimoji="1" lang="ja-JP" altLang="en-US"/>
          </a:p>
        </p:txBody>
      </p:sp>
    </p:spTree>
    <p:extLst>
      <p:ext uri="{BB962C8B-B14F-4D97-AF65-F5344CB8AC3E}">
        <p14:creationId xmlns:p14="http://schemas.microsoft.com/office/powerpoint/2010/main" val="1409100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3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a:solidFill>
                  <a:srgbClr val="FF0000"/>
                </a:solidFill>
              </a:rPr>
              <a:t>・個人の好みまでもコンピュータ管理</a:t>
            </a:r>
            <a:r>
              <a:rPr lang="ja-JP" altLang="en-US" sz="2400" dirty="0" smtClean="0">
                <a:solidFill>
                  <a:srgbClr val="FF0000"/>
                </a:solidFill>
              </a:rPr>
              <a:t>の</a:t>
            </a:r>
            <a:r>
              <a:rPr lang="ja-JP" altLang="en-US" sz="2400" dirty="0">
                <a:solidFill>
                  <a:srgbClr val="FF0000"/>
                </a:solidFill>
              </a:rPr>
              <a:t>下</a:t>
            </a:r>
            <a:r>
              <a:rPr lang="ja-JP" altLang="en-US" sz="2400" dirty="0" smtClean="0">
                <a:solidFill>
                  <a:srgbClr val="FF0000"/>
                </a:solidFill>
              </a:rPr>
              <a:t>に</a:t>
            </a:r>
            <a:r>
              <a:rPr lang="ja-JP" altLang="en-US" sz="2400" dirty="0">
                <a:solidFill>
                  <a:srgbClr val="FF0000"/>
                </a:solidFill>
              </a:rPr>
              <a:t>置けるようになる</a:t>
            </a:r>
            <a:endParaRPr lang="ja-JP" altLang="en-US" sz="2400" dirty="0"/>
          </a:p>
          <a:p>
            <a:pPr marL="0" indent="0">
              <a:buNone/>
            </a:pPr>
            <a:r>
              <a:rPr lang="ja-JP" altLang="en-US" sz="2400" dirty="0"/>
              <a:t>産業構造</a:t>
            </a:r>
            <a:r>
              <a:rPr lang="ja-JP" altLang="en-US" sz="2400" dirty="0" smtClean="0"/>
              <a:t>の下に</a:t>
            </a:r>
            <a:r>
              <a:rPr lang="ja-JP" altLang="en-US" sz="2400" dirty="0"/>
              <a:t>ある各個人の要素は、消費者本人で</a:t>
            </a:r>
            <a:r>
              <a:rPr lang="ja-JP" altLang="en-US" sz="2400" dirty="0" smtClean="0"/>
              <a:t>ある事を</a:t>
            </a:r>
            <a:r>
              <a:rPr lang="ja-JP" altLang="en-US" sz="2400" dirty="0"/>
              <a:t>確認する</a:t>
            </a:r>
            <a:r>
              <a:rPr lang="ja-JP" altLang="en-US" sz="2400" dirty="0" smtClean="0"/>
              <a:t>（協会が</a:t>
            </a:r>
            <a:r>
              <a:rPr lang="ja-JP" altLang="en-US" sz="2400" dirty="0"/>
              <a:t>認定）消費者動向コンピュータ協会の識別（包装に印刷されている万国製品コード ＵＰＣのゼブラ縞価格コード）</a:t>
            </a:r>
            <a:r>
              <a:rPr lang="ja-JP" altLang="en-US" sz="2400" dirty="0" smtClean="0"/>
              <a:t>の様に、</a:t>
            </a:r>
            <a:r>
              <a:rPr lang="ja-JP" altLang="en-US" sz="2400" dirty="0"/>
              <a:t>識別された個人の好みも</a:t>
            </a:r>
            <a:r>
              <a:rPr lang="ja-JP" altLang="en-US" sz="2400" dirty="0" smtClean="0"/>
              <a:t>、　　　　　　コンピュータ</a:t>
            </a:r>
            <a:r>
              <a:rPr lang="ja-JP" altLang="en-US" sz="2400" dirty="0"/>
              <a:t>管理</a:t>
            </a:r>
            <a:r>
              <a:rPr lang="ja-JP" altLang="en-US" sz="2400" dirty="0" smtClean="0"/>
              <a:t>の下に置かれる様になる。</a:t>
            </a:r>
            <a:r>
              <a:rPr lang="ja-JP" altLang="en-US" sz="2400" dirty="0"/>
              <a:t>　</a:t>
            </a:r>
            <a:r>
              <a:rPr lang="ja-JP" altLang="en-US" sz="2400" dirty="0" smtClean="0"/>
              <a:t>　　　　　　　（</a:t>
            </a:r>
            <a:r>
              <a:rPr lang="ja-JP" altLang="en-US" sz="2400" dirty="0"/>
              <a:t>クレジットカードの使用を経て、将来は番号が通常の光</a:t>
            </a:r>
            <a:r>
              <a:rPr lang="ja-JP" altLang="en-US" sz="2400" dirty="0" smtClean="0"/>
              <a:t>の下で</a:t>
            </a:r>
            <a:r>
              <a:rPr lang="ja-JP" altLang="en-US" sz="2400" dirty="0"/>
              <a:t>は識別できず</a:t>
            </a:r>
            <a:r>
              <a:rPr lang="ja-JP" altLang="en-US" sz="2400" dirty="0" smtClean="0"/>
              <a:t>消える事の無い「</a:t>
            </a:r>
            <a:r>
              <a:rPr lang="ja-JP" altLang="en-US" sz="2400" dirty="0"/>
              <a:t>入れずみ」を</a:t>
            </a:r>
            <a:r>
              <a:rPr lang="ja-JP" altLang="en-US" sz="2400" dirty="0" smtClean="0"/>
              <a:t>させる事に</a:t>
            </a:r>
            <a:r>
              <a:rPr lang="ja-JP" altLang="en-US" sz="2400" dirty="0"/>
              <a:t>よって</a:t>
            </a:r>
            <a:r>
              <a:rPr lang="ja-JP" altLang="en-US" sz="2400" dirty="0" smtClean="0"/>
              <a:t>）</a:t>
            </a:r>
            <a:endParaRPr lang="en-US" altLang="ja-JP" sz="2400" dirty="0" smtClean="0"/>
          </a:p>
          <a:p>
            <a:pPr marL="0" indent="0">
              <a:buNone/>
            </a:pPr>
            <a:r>
              <a:rPr lang="ja-JP" altLang="en-US" sz="2400" dirty="0" smtClean="0"/>
              <a:t>＜</a:t>
            </a:r>
            <a:r>
              <a:rPr lang="ja-JP" altLang="en-US" sz="2400" dirty="0"/>
              <a:t>経済学への適用＞</a:t>
            </a:r>
            <a:endParaRPr kumimoji="1" lang="ja-JP" altLang="en-US" sz="2400" dirty="0"/>
          </a:p>
        </p:txBody>
      </p:sp>
      <p:pic>
        <p:nvPicPr>
          <p:cNvPr id="5"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1544"/>
            <a:ext cx="609600" cy="609600"/>
          </a:xfrm>
          <a:prstGeom prst="rect">
            <a:avLst/>
          </a:prstGeom>
        </p:spPr>
      </p:pic>
    </p:spTree>
    <p:extLst>
      <p:ext uri="{BB962C8B-B14F-4D97-AF65-F5344CB8AC3E}">
        <p14:creationId xmlns:p14="http://schemas.microsoft.com/office/powerpoint/2010/main" val="20733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1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a:solidFill>
                  <a:srgbClr val="FF0000"/>
                </a:solidFill>
              </a:rPr>
              <a:t>・世界経済をコントロールする科学を確立する</a:t>
            </a:r>
          </a:p>
          <a:p>
            <a:pPr marL="0" indent="0">
              <a:buNone/>
            </a:pPr>
            <a:r>
              <a:rPr lang="ja-JP" altLang="en-US" sz="2400" dirty="0"/>
              <a:t>ハーバード経済調査研究所（一九四八年～）は、第二次世界大戦のオペレーションズ・リサーチを拡張したものであった</a:t>
            </a:r>
            <a:r>
              <a:rPr lang="ja-JP" altLang="en-US" sz="2400" dirty="0" smtClean="0"/>
              <a:t>。</a:t>
            </a:r>
            <a:endParaRPr lang="en-US" altLang="ja-JP" sz="2400" dirty="0" smtClean="0"/>
          </a:p>
          <a:p>
            <a:pPr marL="0" indent="0">
              <a:buNone/>
            </a:pPr>
            <a:r>
              <a:rPr lang="ja-JP" altLang="en-US" sz="2400" dirty="0" smtClean="0"/>
              <a:t>その</a:t>
            </a:r>
            <a:r>
              <a:rPr lang="ja-JP" altLang="en-US" sz="2400" dirty="0"/>
              <a:t>目的は、まずはアメリカ経済、ひいては世界経済をコントロールする科学を確立</a:t>
            </a:r>
            <a:r>
              <a:rPr lang="ja-JP" altLang="en-US" sz="2400" dirty="0" smtClean="0"/>
              <a:t>する事に</a:t>
            </a:r>
            <a:r>
              <a:rPr lang="ja-JP" altLang="en-US" sz="2400" dirty="0"/>
              <a:t>あった</a:t>
            </a:r>
            <a:r>
              <a:rPr lang="ja-JP" altLang="en-US" sz="2400" dirty="0" smtClean="0"/>
              <a:t>。</a:t>
            </a:r>
            <a:endParaRPr lang="en-US" altLang="ja-JP" sz="2400" dirty="0" smtClean="0"/>
          </a:p>
          <a:p>
            <a:pPr marL="0" indent="0">
              <a:buNone/>
            </a:pPr>
            <a:r>
              <a:rPr lang="ja-JP" altLang="en-US" sz="2400" dirty="0" smtClean="0"/>
              <a:t>数学的</a:t>
            </a:r>
            <a:r>
              <a:rPr lang="ja-JP" altLang="en-US" sz="2400" dirty="0"/>
              <a:t>な基礎とデータが十分であれば、ロケットの弾道を予測しコントロール</a:t>
            </a:r>
            <a:r>
              <a:rPr lang="ja-JP" altLang="en-US" sz="2400" dirty="0" smtClean="0"/>
              <a:t>する事と同じ位、</a:t>
            </a:r>
            <a:r>
              <a:rPr lang="ja-JP" altLang="en-US" sz="2400" dirty="0"/>
              <a:t>経済の動向を予測しコントロール</a:t>
            </a:r>
            <a:r>
              <a:rPr lang="ja-JP" altLang="en-US" sz="2400" dirty="0" smtClean="0"/>
              <a:t>する事は</a:t>
            </a:r>
            <a:r>
              <a:rPr lang="ja-JP" altLang="en-US" sz="2400" dirty="0"/>
              <a:t>容易であると思われた</a:t>
            </a:r>
            <a:r>
              <a:rPr lang="ja-JP" altLang="en-US" sz="2400" dirty="0" smtClean="0"/>
              <a:t>。</a:t>
            </a:r>
            <a:endParaRPr lang="en-US" altLang="ja-JP" sz="2400" dirty="0" smtClean="0"/>
          </a:p>
          <a:p>
            <a:pPr marL="0" indent="0">
              <a:buNone/>
            </a:pPr>
            <a:r>
              <a:rPr lang="ja-JP" altLang="en-US" sz="2400" dirty="0" smtClean="0"/>
              <a:t>その</a:t>
            </a:r>
            <a:r>
              <a:rPr lang="ja-JP" altLang="en-US" sz="2400" dirty="0"/>
              <a:t>ことは事実が証明してきた</a:t>
            </a:r>
            <a:r>
              <a:rPr lang="ja-JP" altLang="en-US" sz="2400" dirty="0" smtClean="0"/>
              <a:t>。</a:t>
            </a:r>
            <a:endParaRPr lang="en-US" altLang="ja-JP" sz="2400" dirty="0" smtClean="0"/>
          </a:p>
          <a:p>
            <a:pPr marL="0" indent="0">
              <a:buNone/>
            </a:pPr>
            <a:r>
              <a:rPr lang="ja-JP" altLang="en-US" sz="2400" dirty="0" smtClean="0"/>
              <a:t>さらに</a:t>
            </a:r>
            <a:r>
              <a:rPr lang="ja-JP" altLang="en-US" sz="2400" dirty="0"/>
              <a:t>、経済は目標に誘導されるミサイルに置き換えられてきた</a:t>
            </a:r>
            <a:r>
              <a:rPr lang="ja-JP" altLang="en-US" sz="2400" dirty="0" smtClean="0"/>
              <a:t>。</a:t>
            </a:r>
            <a:endParaRPr lang="en-US" altLang="ja-JP" sz="2400" dirty="0" smtClean="0"/>
          </a:p>
          <a:p>
            <a:pPr marL="0" indent="0">
              <a:buNone/>
            </a:pPr>
            <a:r>
              <a:rPr lang="en-US" altLang="ja-JP" sz="2400" dirty="0" smtClean="0"/>
              <a:t>……</a:t>
            </a:r>
            <a:r>
              <a:rPr lang="ja-JP" altLang="en-US" sz="2400" dirty="0"/>
              <a:t>ハーバードの直接の目的は、経済構造、すなわち、構造を変える力、構造の行動を予測する方法、それを操作する方法を発見</a:t>
            </a:r>
            <a:r>
              <a:rPr lang="ja-JP" altLang="en-US" sz="2400" dirty="0" smtClean="0"/>
              <a:t>する事に</a:t>
            </a:r>
            <a:r>
              <a:rPr lang="ja-JP" altLang="en-US" sz="2400" dirty="0"/>
              <a:t>あった</a:t>
            </a:r>
            <a:r>
              <a:rPr lang="ja-JP" altLang="en-US" sz="2400" dirty="0" smtClean="0"/>
              <a:t>。　　＜</a:t>
            </a:r>
            <a:r>
              <a:rPr lang="ja-JP" altLang="en-US" sz="2400" dirty="0"/>
              <a:t>経済的モデル＞</a:t>
            </a:r>
          </a:p>
        </p:txBody>
      </p:sp>
      <p:pic>
        <p:nvPicPr>
          <p:cNvPr id="4"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9569" y="6241437"/>
            <a:ext cx="609600" cy="609600"/>
          </a:xfrm>
          <a:prstGeom prst="rect">
            <a:avLst/>
          </a:prstGeom>
        </p:spPr>
      </p:pic>
    </p:spTree>
    <p:extLst>
      <p:ext uri="{BB962C8B-B14F-4D97-AF65-F5344CB8AC3E}">
        <p14:creationId xmlns:p14="http://schemas.microsoft.com/office/powerpoint/2010/main" val="23616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0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16632"/>
            <a:ext cx="8712968" cy="5760640"/>
          </a:xfrm>
        </p:spPr>
        <p:txBody>
          <a:bodyPr anchor="ctr">
            <a:noAutofit/>
          </a:bodyPr>
          <a:lstStyle/>
          <a:p>
            <a:pPr marL="0" indent="0">
              <a:buNone/>
            </a:pPr>
            <a:r>
              <a:rPr lang="ja-JP" altLang="en-US" sz="1800" dirty="0" smtClean="0">
                <a:solidFill>
                  <a:srgbClr val="FF0000"/>
                </a:solidFill>
              </a:rPr>
              <a:t>・経済衝撃テストによって安い労働資源を得る事が出来る</a:t>
            </a:r>
          </a:p>
          <a:p>
            <a:pPr marL="0" indent="0">
              <a:buNone/>
            </a:pPr>
            <a:r>
              <a:rPr lang="ja-JP" altLang="en-US" sz="1800" dirty="0" smtClean="0"/>
              <a:t>  航空機の機体衝撃テストでは、機体に搭載して発射させた銃器の反動の波動が起こす衝撃波が、航空機の部分か全体かその翼かに、ギター弦やフルートの弁や音叉の様な細かな或は荒っぽい振動を起こし始め、飛行中に崩壊するか空中分解するかの状況を、航空エンジニアに知らせる。</a:t>
            </a:r>
            <a:endParaRPr lang="en-US" altLang="ja-JP" sz="1800" dirty="0" smtClean="0"/>
          </a:p>
          <a:p>
            <a:pPr marL="0" indent="0">
              <a:buNone/>
            </a:pPr>
            <a:r>
              <a:rPr lang="ja-JP" altLang="en-US" sz="1800" dirty="0" smtClean="0"/>
              <a:t>経済エンジニアは、［経済衝撃テストによって］同じ結果を獲得する。</a:t>
            </a:r>
            <a:endParaRPr lang="en-US" altLang="ja-JP" sz="1800" dirty="0" smtClean="0"/>
          </a:p>
          <a:p>
            <a:pPr marL="0" indent="0">
              <a:buNone/>
            </a:pPr>
            <a:r>
              <a:rPr lang="ja-JP" altLang="en-US" sz="1800" dirty="0" smtClean="0"/>
              <a:t>すなわち、牛肉、コーヒー、ガソリン或は砂糖等の主要商品を注意深く選んで、経済と消費者大衆の動きを研究し、次には価格や有用性に突然の変化或は衝撃を与え、それによって、各人の予算と購買習慣を跡形も無く断ち切る。</a:t>
            </a:r>
            <a:endParaRPr lang="en-US" altLang="ja-JP" sz="1800" dirty="0" smtClean="0"/>
          </a:p>
          <a:p>
            <a:pPr marL="0" indent="0">
              <a:buNone/>
            </a:pPr>
            <a:r>
              <a:rPr lang="ja-JP" altLang="en-US" sz="1800" dirty="0" smtClean="0"/>
              <a:t>次いで、経済エンジニアは、衝撃波に起因する広告、物価、あれこれの商品の販売における変化をモニターした結果を観察する。</a:t>
            </a:r>
            <a:endParaRPr lang="en-US" altLang="ja-JP" sz="1800" dirty="0" smtClean="0"/>
          </a:p>
          <a:p>
            <a:pPr marL="0" indent="0">
              <a:buNone/>
            </a:pPr>
            <a:r>
              <a:rPr lang="ja-JP" altLang="en-US" sz="1800" dirty="0" smtClean="0"/>
              <a:t>こういう研究の目的は、経済一般の動向や変化を予測可能な状態にし、一般大衆が、ある種の「専門家」達が金のシステムをコントロールし、万人の為に（自由や正義よりも）安全を回復すべきだと確信している傾向を自滅させるノウハウまで得る事にある。</a:t>
            </a:r>
            <a:endParaRPr lang="en-US" altLang="ja-JP" sz="1800" dirty="0" smtClean="0"/>
          </a:p>
          <a:p>
            <a:pPr marL="0" indent="0">
              <a:buNone/>
            </a:pPr>
            <a:r>
              <a:rPr lang="ja-JP" altLang="en-US" sz="1800" dirty="0" smtClean="0"/>
              <a:t>実験材料になる市民たちが、彼らの財政問題をコントロール出来無くなる時、　彼らは勿論完全に奴隷化された、安い労働資源となる。</a:t>
            </a:r>
            <a:endParaRPr lang="en-US" altLang="ja-JP" sz="1800" dirty="0"/>
          </a:p>
          <a:p>
            <a:pPr marL="0" indent="0">
              <a:buNone/>
            </a:pPr>
            <a:r>
              <a:rPr lang="ja-JP" altLang="en-US" sz="1800" dirty="0" smtClean="0"/>
              <a:t>＜経済衝撃テスト＞</a:t>
            </a:r>
            <a:endParaRPr kumimoji="1" lang="ja-JP" altLang="en-US" sz="1800" dirty="0"/>
          </a:p>
        </p:txBody>
      </p:sp>
      <p:pic>
        <p:nvPicPr>
          <p:cNvPr id="5"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3676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9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・金</a:t>
            </a:r>
            <a:r>
              <a:rPr lang="ja-JP" altLang="en-US" sz="2400" dirty="0">
                <a:solidFill>
                  <a:srgbClr val="FF0000"/>
                </a:solidFill>
              </a:rPr>
              <a:t>の流れと大衆の心理反応との間には数量で現わせる関係がある</a:t>
            </a:r>
          </a:p>
          <a:p>
            <a:pPr marL="0" indent="0">
              <a:buNone/>
            </a:pPr>
            <a:r>
              <a:rPr lang="ja-JP" altLang="en-US" sz="2400" dirty="0"/>
              <a:t>  ［経済］衝撃テストによって、経済における金の流れと、被験者大衆の心理的</a:t>
            </a:r>
            <a:r>
              <a:rPr lang="ja-JP" altLang="en-US" sz="2400" dirty="0" smtClean="0"/>
              <a:t>外見ならび</a:t>
            </a:r>
            <a:r>
              <a:rPr lang="ja-JP" altLang="en-US" sz="2400" dirty="0"/>
              <a:t>に反応との間には密接な関係が</a:t>
            </a:r>
            <a:r>
              <a:rPr lang="ja-JP" altLang="en-US" sz="2400" dirty="0" smtClean="0"/>
              <a:t>ある事が</a:t>
            </a:r>
            <a:r>
              <a:rPr lang="ja-JP" altLang="en-US" sz="2400" dirty="0"/>
              <a:t>解る</a:t>
            </a:r>
            <a:r>
              <a:rPr lang="ja-JP" altLang="en-US" sz="2400" dirty="0" smtClean="0"/>
              <a:t>。</a:t>
            </a:r>
            <a:endParaRPr lang="en-US" altLang="ja-JP" sz="2400" dirty="0" smtClean="0"/>
          </a:p>
          <a:p>
            <a:pPr marL="0" indent="0">
              <a:buNone/>
            </a:pPr>
            <a:r>
              <a:rPr lang="ja-JP" altLang="en-US" sz="2400" dirty="0" smtClean="0"/>
              <a:t>例えば、</a:t>
            </a:r>
            <a:r>
              <a:rPr lang="ja-JP" altLang="en-US" sz="2400" dirty="0"/>
              <a:t>ガソリンの価格と</a:t>
            </a:r>
            <a:r>
              <a:rPr lang="ja-JP" altLang="en-US" sz="2400" dirty="0" smtClean="0"/>
              <a:t>、頭痛</a:t>
            </a:r>
            <a:r>
              <a:rPr lang="ja-JP" altLang="en-US" sz="2400" dirty="0"/>
              <a:t>を感じ、暴力的な映画を見たいと思い</a:t>
            </a:r>
            <a:r>
              <a:rPr lang="ja-JP" altLang="en-US" sz="2400" dirty="0" smtClean="0"/>
              <a:t>、煙草を</a:t>
            </a:r>
            <a:r>
              <a:rPr lang="ja-JP" altLang="en-US" sz="2400" dirty="0"/>
              <a:t>吸い、ビールを一杯引っかけ</a:t>
            </a:r>
            <a:r>
              <a:rPr lang="ja-JP" altLang="en-US" sz="2400" dirty="0" smtClean="0"/>
              <a:t>に酒場</a:t>
            </a:r>
            <a:r>
              <a:rPr lang="ja-JP" altLang="en-US" sz="2400" dirty="0"/>
              <a:t>に行こうとする人との間には、数量で現わせる関係がある</a:t>
            </a:r>
            <a:r>
              <a:rPr lang="ja-JP" altLang="en-US" sz="2400" dirty="0" smtClean="0"/>
              <a:t>。</a:t>
            </a:r>
            <a:endParaRPr lang="en-US" altLang="ja-JP" sz="2400" dirty="0" smtClean="0"/>
          </a:p>
          <a:p>
            <a:pPr marL="0" indent="0">
              <a:buNone/>
            </a:pPr>
            <a:r>
              <a:rPr lang="ja-JP" altLang="en-US" sz="2400" dirty="0" smtClean="0"/>
              <a:t>＜</a:t>
            </a:r>
            <a:r>
              <a:rPr lang="ja-JP" altLang="en-US" sz="2400" dirty="0"/>
              <a:t>経済衝撃テスト＞</a:t>
            </a:r>
            <a:endParaRPr kumimoji="1" lang="ja-JP" altLang="en-US" sz="2400" dirty="0"/>
          </a:p>
        </p:txBody>
      </p:sp>
      <p:pic>
        <p:nvPicPr>
          <p:cNvPr id="5"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6087" y="6248400"/>
            <a:ext cx="609600" cy="609600"/>
          </a:xfrm>
          <a:prstGeom prst="rect">
            <a:avLst/>
          </a:prstGeom>
        </p:spPr>
      </p:pic>
    </p:spTree>
    <p:extLst>
      <p:ext uri="{BB962C8B-B14F-4D97-AF65-F5344CB8AC3E}">
        <p14:creationId xmlns:p14="http://schemas.microsoft.com/office/powerpoint/2010/main" val="249487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・経済</a:t>
            </a:r>
            <a:r>
              <a:rPr lang="ja-JP" altLang="en-US" sz="2400" dirty="0">
                <a:solidFill>
                  <a:srgbClr val="FF0000"/>
                </a:solidFill>
              </a:rPr>
              <a:t>破壊を通じて一般大衆を完全にコントロールするプログラムが得られる</a:t>
            </a:r>
          </a:p>
          <a:p>
            <a:pPr marL="0" indent="0">
              <a:buNone/>
            </a:pPr>
            <a:r>
              <a:rPr lang="ja-JP" altLang="en-US" sz="2400" dirty="0"/>
              <a:t>  最も</a:t>
            </a:r>
            <a:r>
              <a:rPr lang="ja-JP" altLang="en-US" sz="2400" dirty="0" smtClean="0"/>
              <a:t>興味深い事に</a:t>
            </a:r>
            <a:r>
              <a:rPr lang="ja-JP" altLang="en-US" sz="2400" dirty="0"/>
              <a:t>、一般大衆</a:t>
            </a:r>
            <a:r>
              <a:rPr lang="ja-JP" altLang="en-US" sz="2400" dirty="0" smtClean="0"/>
              <a:t>が彼らの</a:t>
            </a:r>
            <a:r>
              <a:rPr lang="ja-JP" altLang="en-US" sz="2400" dirty="0"/>
              <a:t>抱える問題から逃れ、現実を逃避する</a:t>
            </a:r>
            <a:r>
              <a:rPr lang="ja-JP" altLang="en-US" sz="2400" dirty="0" smtClean="0"/>
              <a:t>経済</a:t>
            </a:r>
            <a:r>
              <a:rPr lang="ja-JP" altLang="en-US" sz="2400" dirty="0"/>
              <a:t>モードを観察、計測し、オペレーションズ・リサーチによる数字</a:t>
            </a:r>
            <a:r>
              <a:rPr lang="ja-JP" altLang="en-US" sz="2400" dirty="0" smtClean="0"/>
              <a:t>を当て嵌めると</a:t>
            </a:r>
            <a:r>
              <a:rPr lang="ja-JP" altLang="en-US" sz="2400" dirty="0"/>
              <a:t>、 一般経済の破壊（スモモの木を揺さぶる）を通じて一般大衆を完全にコントロールし 服従に持ち込む作為的危機（衝撃）の</a:t>
            </a:r>
            <a:r>
              <a:rPr lang="ja-JP" altLang="en-US" sz="2400" dirty="0" smtClean="0"/>
              <a:t>最も在り得る組み合せ</a:t>
            </a:r>
            <a:r>
              <a:rPr lang="ja-JP" altLang="en-US" sz="2400" dirty="0"/>
              <a:t>を、コンピュータに</a:t>
            </a:r>
            <a:r>
              <a:rPr lang="ja-JP" altLang="en-US" sz="2400" dirty="0" smtClean="0"/>
              <a:t>予見させる</a:t>
            </a:r>
            <a:r>
              <a:rPr lang="ja-JP" altLang="en-US" sz="2400" dirty="0"/>
              <a:t>プログラムを</a:t>
            </a:r>
            <a:r>
              <a:rPr lang="ja-JP" altLang="en-US" sz="2400" dirty="0" smtClean="0"/>
              <a:t>作る事が</a:t>
            </a:r>
            <a:r>
              <a:rPr lang="ja-JP" altLang="en-US" sz="2400" dirty="0"/>
              <a:t>可能である</a:t>
            </a:r>
            <a:r>
              <a:rPr lang="ja-JP" altLang="en-US" sz="2400" dirty="0" smtClean="0"/>
              <a:t>。</a:t>
            </a:r>
            <a:endParaRPr lang="en-US" altLang="ja-JP" sz="2400" dirty="0" smtClean="0"/>
          </a:p>
          <a:p>
            <a:pPr marL="0" indent="0">
              <a:buNone/>
            </a:pPr>
            <a:r>
              <a:rPr lang="ja-JP" altLang="en-US" sz="2400" dirty="0" smtClean="0"/>
              <a:t>＜</a:t>
            </a:r>
            <a:r>
              <a:rPr lang="ja-JP" altLang="en-US" sz="2400" dirty="0"/>
              <a:t>経済衝撃テスト＞</a:t>
            </a:r>
            <a:endParaRPr kumimoji="1" lang="ja-JP" altLang="en-US" sz="2400" dirty="0"/>
          </a:p>
        </p:txBody>
      </p:sp>
      <p:pic>
        <p:nvPicPr>
          <p:cNvPr id="4" name="1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6087" y="6248400"/>
            <a:ext cx="609600" cy="609600"/>
          </a:xfrm>
          <a:prstGeom prst="rect">
            <a:avLst/>
          </a:prstGeom>
        </p:spPr>
      </p:pic>
    </p:spTree>
    <p:extLst>
      <p:ext uri="{BB962C8B-B14F-4D97-AF65-F5344CB8AC3E}">
        <p14:creationId xmlns:p14="http://schemas.microsoft.com/office/powerpoint/2010/main" val="14722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・大衆</a:t>
            </a:r>
            <a:r>
              <a:rPr lang="ja-JP" altLang="en-US" sz="2400" dirty="0">
                <a:solidFill>
                  <a:srgbClr val="FF0000"/>
                </a:solidFill>
              </a:rPr>
              <a:t>から合法的強制力を使って入手したデータにより作動する</a:t>
            </a:r>
          </a:p>
          <a:p>
            <a:pPr marL="0" indent="0">
              <a:buNone/>
            </a:pPr>
            <a:r>
              <a:rPr lang="ja-JP" altLang="en-US" sz="2400" dirty="0"/>
              <a:t>  沈黙の兵器システムは、従順な大衆から合法的（必ずしも道義的とは限らない）</a:t>
            </a:r>
            <a:r>
              <a:rPr lang="ja-JP" altLang="en-US" sz="2400" dirty="0" smtClean="0"/>
              <a:t>強制力</a:t>
            </a:r>
            <a:r>
              <a:rPr lang="ja-JP" altLang="en-US" sz="2400" dirty="0"/>
              <a:t>を使って入手したデータにより作動する</a:t>
            </a:r>
            <a:r>
              <a:rPr lang="ja-JP" altLang="en-US" sz="2400" dirty="0" smtClean="0"/>
              <a:t>。</a:t>
            </a:r>
            <a:endParaRPr lang="en-US" altLang="ja-JP" sz="2400" dirty="0" smtClean="0"/>
          </a:p>
          <a:p>
            <a:pPr marL="0" indent="0">
              <a:buNone/>
            </a:pPr>
            <a:r>
              <a:rPr lang="ja-JP" altLang="en-US" sz="2400" dirty="0" smtClean="0"/>
              <a:t>沈黙</a:t>
            </a:r>
            <a:r>
              <a:rPr lang="ja-JP" altLang="en-US" sz="2400" dirty="0"/>
              <a:t>の兵器のシステム・プログラマに とっては、国税庁を通じた大量の情報は利用価値が大きい</a:t>
            </a:r>
            <a:r>
              <a:rPr lang="ja-JP" altLang="en-US" sz="2400" dirty="0" smtClean="0"/>
              <a:t>。（</a:t>
            </a:r>
            <a:r>
              <a:rPr lang="ja-JP" altLang="en-US" sz="2400" dirty="0"/>
              <a:t>国税庁の資料リスト</a:t>
            </a:r>
            <a:r>
              <a:rPr lang="ja-JP" altLang="en-US" sz="2400" dirty="0" smtClean="0"/>
              <a:t>にある</a:t>
            </a:r>
            <a:r>
              <a:rPr lang="en-US" altLang="ja-JP" sz="2400" dirty="0"/>
              <a:t>『</a:t>
            </a:r>
            <a:r>
              <a:rPr lang="ja-JP" altLang="en-US" sz="2400" dirty="0"/>
              <a:t>アメリカ経済の構造研究</a:t>
            </a:r>
            <a:r>
              <a:rPr lang="en-US" altLang="ja-JP" sz="2400" dirty="0"/>
              <a:t>』</a:t>
            </a:r>
            <a:r>
              <a:rPr lang="ja-JP" altLang="en-US" sz="2400" dirty="0"/>
              <a:t>参照）</a:t>
            </a:r>
            <a:r>
              <a:rPr lang="ja-JP" altLang="en-US" sz="2400" dirty="0" smtClean="0"/>
              <a:t>。</a:t>
            </a:r>
            <a:endParaRPr lang="en-US" altLang="ja-JP" sz="2400" dirty="0" smtClean="0"/>
          </a:p>
          <a:p>
            <a:pPr marL="0" indent="0">
              <a:buNone/>
            </a:pPr>
            <a:r>
              <a:rPr lang="ja-JP" altLang="en-US" sz="2400" dirty="0" smtClean="0"/>
              <a:t>この</a:t>
            </a:r>
            <a:r>
              <a:rPr lang="ja-JP" altLang="en-US" sz="2400" dirty="0"/>
              <a:t>情報には、納税者と雇用者とが供給</a:t>
            </a:r>
            <a:r>
              <a:rPr lang="ja-JP" altLang="en-US" sz="2400" dirty="0" smtClean="0"/>
              <a:t>した</a:t>
            </a:r>
            <a:r>
              <a:rPr lang="ja-JP" altLang="en-US" sz="2400" dirty="0"/>
              <a:t>奴隷労働によって提出され、収集され、計算された、連邦ならびに州の徴税書類</a:t>
            </a:r>
            <a:r>
              <a:rPr lang="ja-JP" altLang="en-US" sz="2400" dirty="0" smtClean="0"/>
              <a:t>に含まれた</a:t>
            </a:r>
            <a:r>
              <a:rPr lang="ja-JP" altLang="en-US" sz="2400" dirty="0"/>
              <a:t>、</a:t>
            </a:r>
            <a:r>
              <a:rPr lang="ja-JP" altLang="en-US" sz="2400" dirty="0" smtClean="0"/>
              <a:t>よく系統立てられたデータ</a:t>
            </a:r>
            <a:r>
              <a:rPr lang="ja-JP" altLang="en-US" sz="2400" dirty="0"/>
              <a:t>の法的刊行物から構成されている</a:t>
            </a:r>
            <a:r>
              <a:rPr lang="ja-JP" altLang="en-US" sz="2400" dirty="0" smtClean="0"/>
              <a:t>。</a:t>
            </a:r>
            <a:endParaRPr lang="en-US" altLang="ja-JP" sz="2400" dirty="0" smtClean="0"/>
          </a:p>
          <a:p>
            <a:pPr marL="0" indent="0">
              <a:buNone/>
            </a:pPr>
            <a:r>
              <a:rPr lang="ja-JP" altLang="en-US" sz="2400" dirty="0" smtClean="0"/>
              <a:t>その</a:t>
            </a:r>
            <a:r>
              <a:rPr lang="ja-JP" altLang="en-US" sz="2400" dirty="0"/>
              <a:t>上、</a:t>
            </a:r>
            <a:r>
              <a:rPr lang="ja-JP" altLang="en-US" sz="2400" dirty="0" smtClean="0"/>
              <a:t>国税庁</a:t>
            </a:r>
            <a:r>
              <a:rPr lang="ja-JP" altLang="en-US" sz="2400" dirty="0"/>
              <a:t>に提出された、</a:t>
            </a:r>
            <a:r>
              <a:rPr lang="ja-JP" altLang="en-US" sz="2400" dirty="0" smtClean="0"/>
              <a:t>この様な大量</a:t>
            </a:r>
            <a:r>
              <a:rPr lang="ja-JP" altLang="en-US" sz="2400" dirty="0"/>
              <a:t>の徴税書類こそは、戦略意思決定の重要な</a:t>
            </a:r>
            <a:r>
              <a:rPr lang="ja-JP" altLang="en-US" sz="2400" dirty="0" smtClean="0"/>
              <a:t>ファクター</a:t>
            </a:r>
            <a:r>
              <a:rPr lang="ja-JP" altLang="en-US" sz="2400" dirty="0"/>
              <a:t>となる、大衆の同意を示す有力な指標である</a:t>
            </a:r>
            <a:r>
              <a:rPr lang="ja-JP" altLang="en-US" sz="2400" dirty="0" smtClean="0"/>
              <a:t>。</a:t>
            </a:r>
            <a:endParaRPr lang="en-US" altLang="ja-JP" sz="2400" dirty="0" smtClean="0"/>
          </a:p>
          <a:p>
            <a:pPr marL="0" indent="0">
              <a:buNone/>
            </a:pPr>
            <a:r>
              <a:rPr lang="ja-JP" altLang="en-US" sz="2400" dirty="0" smtClean="0"/>
              <a:t>他</a:t>
            </a:r>
            <a:r>
              <a:rPr lang="ja-JP" altLang="en-US" sz="2400" dirty="0"/>
              <a:t>のデータ資料については「</a:t>
            </a:r>
            <a:r>
              <a:rPr lang="ja-JP" altLang="en-US" sz="2400" dirty="0" smtClean="0"/>
              <a:t>入力項目の簡易</a:t>
            </a:r>
            <a:r>
              <a:rPr lang="ja-JP" altLang="en-US" sz="2400" dirty="0"/>
              <a:t>リスト」を参照されたい</a:t>
            </a:r>
            <a:r>
              <a:rPr lang="ja-JP" altLang="en-US" sz="2400" dirty="0" smtClean="0"/>
              <a:t>。　　＜同意</a:t>
            </a:r>
            <a:r>
              <a:rPr lang="en-US" altLang="ja-JP" sz="2400" dirty="0"/>
              <a:t>‥</a:t>
            </a:r>
            <a:r>
              <a:rPr lang="ja-JP" altLang="en-US" sz="2400" dirty="0"/>
              <a:t>勝利の第一歩＞</a:t>
            </a:r>
            <a:endParaRPr kumimoji="1" lang="ja-JP" altLang="en-US" sz="2400" dirty="0"/>
          </a:p>
        </p:txBody>
      </p:sp>
      <p:pic>
        <p:nvPicPr>
          <p:cNvPr id="5"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5980" y="6271881"/>
            <a:ext cx="609600" cy="609600"/>
          </a:xfrm>
          <a:prstGeom prst="rect">
            <a:avLst/>
          </a:prstGeom>
        </p:spPr>
      </p:pic>
    </p:spTree>
    <p:extLst>
      <p:ext uri="{BB962C8B-B14F-4D97-AF65-F5344CB8AC3E}">
        <p14:creationId xmlns:p14="http://schemas.microsoft.com/office/powerpoint/2010/main" val="93725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idx="1"/>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u="sng" dirty="0">
                <a:solidFill>
                  <a:srgbClr val="FF0000"/>
                </a:solidFill>
              </a:rPr>
              <a:t>３</a:t>
            </a:r>
            <a:r>
              <a:rPr lang="ja-JP" altLang="en-US" sz="2400" u="sng" dirty="0" smtClean="0">
                <a:solidFill>
                  <a:srgbClr val="FF0000"/>
                </a:solidFill>
              </a:rPr>
              <a:t>）王者とクラゲ</a:t>
            </a:r>
            <a:r>
              <a:rPr lang="ja-JP" altLang="en-US" sz="2400" dirty="0" smtClean="0"/>
              <a:t>です。</a:t>
            </a:r>
            <a:endParaRPr kumimoji="1" lang="ja-JP" altLang="en-US" sz="2400" dirty="0"/>
          </a:p>
        </p:txBody>
      </p:sp>
      <p:pic>
        <p:nvPicPr>
          <p:cNvPr id="3"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577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3" name="サブタイトル 2"/>
          <p:cNvSpPr>
            <a:spLocks noGrp="1"/>
          </p:cNvSpPr>
          <p:nvPr>
            <p:ph type="subTitle" idx="1"/>
          </p:nvPr>
        </p:nvSpPr>
        <p:spPr/>
        <p:txBody>
          <a:bodyPr anchor="ctr">
            <a:normAutofit/>
          </a:bodyPr>
          <a:lstStyle/>
          <a:p>
            <a:r>
              <a:rPr lang="ja-JP" altLang="en-US" sz="2400" dirty="0"/>
              <a:t>２</a:t>
            </a:r>
            <a:r>
              <a:rPr lang="ja-JP" altLang="en-US" sz="2400" dirty="0" smtClean="0"/>
              <a:t>）</a:t>
            </a:r>
            <a:r>
              <a:rPr lang="ja-JP" altLang="en-US" sz="2400" dirty="0"/>
              <a:t>「沈黙の兵器」の特徴</a:t>
            </a:r>
            <a:endParaRPr kumimoji="1" lang="ja-JP" altLang="en-US" sz="2400" dirty="0"/>
          </a:p>
        </p:txBody>
      </p:sp>
      <p:sp>
        <p:nvSpPr>
          <p:cNvPr id="4" name="テキスト ボックス 3"/>
          <p:cNvSpPr txBox="1"/>
          <p:nvPr/>
        </p:nvSpPr>
        <p:spPr>
          <a:xfrm>
            <a:off x="8112949" y="6596390"/>
            <a:ext cx="1031051" cy="261610"/>
          </a:xfrm>
          <a:prstGeom prst="rect">
            <a:avLst/>
          </a:prstGeom>
          <a:noFill/>
        </p:spPr>
        <p:txBody>
          <a:bodyPr wrap="none" rtlCol="0">
            <a:spAutoFit/>
          </a:bodyPr>
          <a:lstStyle/>
          <a:p>
            <a:r>
              <a:rPr kumimoji="1" lang="ja-JP" altLang="en-US" sz="1100" dirty="0" smtClean="0"/>
              <a:t>全１５ページ</a:t>
            </a:r>
            <a:endParaRPr kumimoji="1" lang="ja-JP" altLang="en-US" sz="1100" dirty="0"/>
          </a:p>
        </p:txBody>
      </p:sp>
      <p:pic>
        <p:nvPicPr>
          <p:cNvPr id="7"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5996559"/>
            <a:ext cx="609600" cy="609600"/>
          </a:xfrm>
          <a:prstGeom prst="rect">
            <a:avLst/>
          </a:prstGeom>
        </p:spPr>
      </p:pic>
    </p:spTree>
    <p:extLst>
      <p:ext uri="{BB962C8B-B14F-4D97-AF65-F5344CB8AC3E}">
        <p14:creationId xmlns:p14="http://schemas.microsoft.com/office/powerpoint/2010/main" val="10575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a:solidFill>
                  <a:srgbClr val="FF0000"/>
                </a:solidFill>
              </a:rPr>
              <a:t>・沈黙の兵器のテクノロジーの構成要素は公開の理想的改革案としても通用する</a:t>
            </a:r>
            <a:endParaRPr lang="ja-JP" altLang="en-US" sz="2400" dirty="0"/>
          </a:p>
          <a:p>
            <a:pPr marL="0" indent="0">
              <a:buNone/>
            </a:pPr>
            <a:r>
              <a:rPr lang="ja-JP" altLang="en-US" sz="2400" dirty="0"/>
              <a:t>一九五四年、影響力を</a:t>
            </a:r>
            <a:r>
              <a:rPr lang="ja-JP" altLang="en-US" sz="2400" dirty="0" smtClean="0"/>
              <a:t>行使出来る地位</a:t>
            </a:r>
            <a:r>
              <a:rPr lang="ja-JP" altLang="en-US" sz="2400" dirty="0"/>
              <a:t>にいる人々は、一般大衆が既成権力の寝台</a:t>
            </a:r>
            <a:r>
              <a:rPr lang="ja-JP" altLang="en-US" sz="2400" dirty="0" smtClean="0"/>
              <a:t>に手</a:t>
            </a:r>
            <a:r>
              <a:rPr lang="ja-JP" altLang="en-US" sz="2400" dirty="0"/>
              <a:t>をかけて引っくり返すのは、たかだか数十年内という時間の問題に</a:t>
            </a:r>
            <a:r>
              <a:rPr lang="ja-JP" altLang="en-US" sz="2400" dirty="0" smtClean="0"/>
              <a:t>過ぎ無いという事を</a:t>
            </a:r>
            <a:r>
              <a:rPr lang="ja-JP" altLang="en-US" sz="2400" dirty="0"/>
              <a:t>十分に理解していた</a:t>
            </a:r>
            <a:r>
              <a:rPr lang="ja-JP" altLang="en-US" sz="2400" dirty="0" smtClean="0"/>
              <a:t>。</a:t>
            </a:r>
            <a:endParaRPr lang="en-US" altLang="ja-JP" sz="2400" dirty="0" smtClean="0"/>
          </a:p>
          <a:p>
            <a:pPr marL="0" indent="0">
              <a:buNone/>
            </a:pPr>
            <a:r>
              <a:rPr lang="ja-JP" altLang="en-US" sz="2400" dirty="0" smtClean="0"/>
              <a:t>と</a:t>
            </a:r>
            <a:r>
              <a:rPr lang="ja-JP" altLang="en-US" sz="2400" dirty="0"/>
              <a:t>いうのも、新たなる沈黙の兵器のテクノロジーの構成要素は内密の理想的改革案として通用し、それと同様に、公開の理想的改革案と</a:t>
            </a:r>
            <a:r>
              <a:rPr lang="ja-JP" altLang="en-US" sz="2400" dirty="0" smtClean="0"/>
              <a:t>して通用</a:t>
            </a:r>
            <a:r>
              <a:rPr lang="ja-JP" altLang="en-US" sz="2400" dirty="0"/>
              <a:t>するものだからである</a:t>
            </a:r>
            <a:r>
              <a:rPr lang="ja-JP" altLang="en-US" sz="2400" dirty="0" smtClean="0"/>
              <a:t>。</a:t>
            </a:r>
            <a:endParaRPr lang="en-US" altLang="ja-JP" sz="2400" dirty="0" smtClean="0"/>
          </a:p>
          <a:p>
            <a:pPr marL="0" indent="0">
              <a:buNone/>
            </a:pPr>
            <a:r>
              <a:rPr lang="ja-JP" altLang="en-US" sz="2400" dirty="0" smtClean="0"/>
              <a:t>＜</a:t>
            </a:r>
            <a:r>
              <a:rPr lang="ja-JP" altLang="en-US" sz="2400" dirty="0"/>
              <a:t>政治的序説＞</a:t>
            </a:r>
          </a:p>
        </p:txBody>
      </p:sp>
      <p:pic>
        <p:nvPicPr>
          <p:cNvPr id="5"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677" y="6232055"/>
            <a:ext cx="609600" cy="609600"/>
          </a:xfrm>
          <a:prstGeom prst="rect">
            <a:avLst/>
          </a:prstGeom>
        </p:spPr>
      </p:pic>
      <p:sp>
        <p:nvSpPr>
          <p:cNvPr id="4" name="タイトル 3"/>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7161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・公衆</a:t>
            </a:r>
            <a:r>
              <a:rPr lang="ja-JP" altLang="en-US" sz="2400" dirty="0">
                <a:solidFill>
                  <a:srgbClr val="FF0000"/>
                </a:solidFill>
              </a:rPr>
              <a:t>の目には</a:t>
            </a:r>
            <a:r>
              <a:rPr lang="ja-JP" altLang="en-US" sz="2400" dirty="0" smtClean="0">
                <a:solidFill>
                  <a:srgbClr val="FF0000"/>
                </a:solidFill>
              </a:rPr>
              <a:t>自分達の為に</a:t>
            </a:r>
            <a:r>
              <a:rPr lang="ja-JP" altLang="en-US" sz="2400" dirty="0">
                <a:solidFill>
                  <a:srgbClr val="FF0000"/>
                </a:solidFill>
              </a:rPr>
              <a:t>なると</a:t>
            </a:r>
            <a:r>
              <a:rPr lang="ja-JP" altLang="en-US" sz="2400" dirty="0" smtClean="0">
                <a:solidFill>
                  <a:srgbClr val="FF0000"/>
                </a:solidFill>
              </a:rPr>
              <a:t>見える様な新しい兵器</a:t>
            </a:r>
            <a:r>
              <a:rPr lang="ja-JP" altLang="en-US" sz="2400" dirty="0">
                <a:solidFill>
                  <a:srgbClr val="FF0000"/>
                </a:solidFill>
              </a:rPr>
              <a:t>を開発する</a:t>
            </a:r>
          </a:p>
          <a:p>
            <a:pPr marL="0" indent="0">
              <a:buNone/>
            </a:pPr>
            <a:r>
              <a:rPr lang="ja-JP" altLang="en-US" sz="2400" dirty="0"/>
              <a:t>  この目標に到達</a:t>
            </a:r>
            <a:r>
              <a:rPr lang="ja-JP" altLang="en-US" sz="2400" dirty="0" smtClean="0"/>
              <a:t>する為に</a:t>
            </a:r>
            <a:r>
              <a:rPr lang="ja-JP" altLang="en-US" sz="2400" dirty="0"/>
              <a:t>、究極のところ、操作原則</a:t>
            </a:r>
            <a:r>
              <a:rPr lang="ja-JP" altLang="en-US" sz="2400" dirty="0" smtClean="0"/>
              <a:t>が非常に</a:t>
            </a:r>
            <a:r>
              <a:rPr lang="ja-JP" altLang="en-US" sz="2400" dirty="0"/>
              <a:t>高度で精巧で</a:t>
            </a:r>
            <a:r>
              <a:rPr lang="ja-JP" altLang="en-US" sz="2400" dirty="0" smtClean="0"/>
              <a:t>あり</a:t>
            </a:r>
            <a:r>
              <a:rPr lang="ja-JP" altLang="en-US" sz="2400" dirty="0"/>
              <a:t>、公衆の目には</a:t>
            </a:r>
            <a:r>
              <a:rPr lang="ja-JP" altLang="en-US" sz="2400" dirty="0" smtClean="0"/>
              <a:t>自分達の為に</a:t>
            </a:r>
            <a:r>
              <a:rPr lang="ja-JP" altLang="en-US" sz="2400" dirty="0"/>
              <a:t>なると</a:t>
            </a:r>
            <a:r>
              <a:rPr lang="ja-JP" altLang="en-US" sz="2400" dirty="0" smtClean="0"/>
              <a:t>見える様な、</a:t>
            </a:r>
            <a:r>
              <a:rPr lang="ja-JP" altLang="en-US" sz="2400" dirty="0"/>
              <a:t>その名を「沈黙の兵器」</a:t>
            </a:r>
            <a:r>
              <a:rPr lang="ja-JP" altLang="en-US" sz="2400" dirty="0" smtClean="0"/>
              <a:t>と呼ぶ</a:t>
            </a:r>
            <a:r>
              <a:rPr lang="ja-JP" altLang="en-US" sz="2400" dirty="0"/>
              <a:t>一群</a:t>
            </a:r>
            <a:r>
              <a:rPr lang="ja-JP" altLang="en-US" sz="2400" dirty="0" smtClean="0"/>
              <a:t>の</a:t>
            </a:r>
            <a:r>
              <a:rPr lang="ja-JP" altLang="en-US" sz="2400" dirty="0"/>
              <a:t>新しい</a:t>
            </a:r>
            <a:r>
              <a:rPr lang="ja-JP" altLang="en-US" sz="2400" dirty="0" smtClean="0"/>
              <a:t>兵器</a:t>
            </a:r>
            <a:r>
              <a:rPr lang="ja-JP" altLang="en-US" sz="2400" dirty="0"/>
              <a:t>を開発し、確保し、適用する必要があった</a:t>
            </a:r>
            <a:r>
              <a:rPr lang="ja-JP" altLang="en-US" sz="2400" dirty="0" smtClean="0"/>
              <a:t>。</a:t>
            </a:r>
            <a:endParaRPr lang="en-US" altLang="ja-JP" sz="2400" dirty="0" smtClean="0"/>
          </a:p>
          <a:p>
            <a:pPr marL="0" indent="0">
              <a:buNone/>
            </a:pPr>
            <a:r>
              <a:rPr lang="ja-JP" altLang="en-US" sz="2400" dirty="0" smtClean="0"/>
              <a:t>結論を言えば、研究対象</a:t>
            </a:r>
            <a:r>
              <a:rPr lang="ja-JP" altLang="en-US" sz="2400" dirty="0"/>
              <a:t>となるのは、資本の所有者（銀行業）と商品産業（商品）とサービス［注・</a:t>
            </a:r>
            <a:r>
              <a:rPr lang="ja-JP" altLang="en-US" sz="2400" dirty="0" smtClean="0"/>
              <a:t>直接</a:t>
            </a:r>
            <a:r>
              <a:rPr lang="ja-JP" altLang="en-US" sz="2400" dirty="0"/>
              <a:t>生産以外の労働］によって運営されている、全面的に予測可能でかつ操作可能な</a:t>
            </a:r>
            <a:r>
              <a:rPr lang="ja-JP" altLang="en-US" sz="2400" dirty="0" smtClean="0"/>
              <a:t>経済</a:t>
            </a:r>
            <a:r>
              <a:rPr lang="ja-JP" altLang="en-US" sz="2400" dirty="0"/>
              <a:t>体制である</a:t>
            </a:r>
            <a:r>
              <a:rPr lang="ja-JP" altLang="en-US" sz="2400" dirty="0" smtClean="0"/>
              <a:t>。</a:t>
            </a:r>
            <a:endParaRPr lang="en-US" altLang="ja-JP" sz="2400" dirty="0" smtClean="0"/>
          </a:p>
          <a:p>
            <a:pPr marL="0" indent="0">
              <a:buNone/>
            </a:pPr>
            <a:r>
              <a:rPr lang="ja-JP" altLang="en-US" sz="2400" dirty="0" smtClean="0"/>
              <a:t>＜</a:t>
            </a:r>
            <a:r>
              <a:rPr lang="ja-JP" altLang="en-US" sz="2400" dirty="0"/>
              <a:t>エネルギー＞</a:t>
            </a:r>
            <a:endParaRPr kumimoji="1" lang="ja-JP" altLang="en-US" sz="2400" dirty="0"/>
          </a:p>
        </p:txBody>
      </p:sp>
      <p:pic>
        <p:nvPicPr>
          <p:cNvPr id="5"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
        <p:nvSpPr>
          <p:cNvPr id="4" name="タイトル 3"/>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8359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16632"/>
            <a:ext cx="8712968" cy="5904656"/>
          </a:xfrm>
        </p:spPr>
        <p:txBody>
          <a:bodyPr anchor="ctr">
            <a:normAutofit lnSpcReduction="10000"/>
          </a:bodyPr>
          <a:lstStyle/>
          <a:p>
            <a:pPr marL="0" indent="0">
              <a:buNone/>
            </a:pPr>
            <a:r>
              <a:rPr lang="ja-JP" altLang="en-US" sz="2400" dirty="0">
                <a:solidFill>
                  <a:srgbClr val="FF0000"/>
                </a:solidFill>
              </a:rPr>
              <a:t>・通常兵器に期待</a:t>
            </a:r>
            <a:r>
              <a:rPr lang="ja-JP" altLang="en-US" sz="2400" dirty="0" smtClean="0">
                <a:solidFill>
                  <a:srgbClr val="FF0000"/>
                </a:solidFill>
              </a:rPr>
              <a:t>する事はことごとく沈黙</a:t>
            </a:r>
            <a:r>
              <a:rPr lang="ja-JP" altLang="en-US" sz="2400" dirty="0">
                <a:solidFill>
                  <a:srgbClr val="FF0000"/>
                </a:solidFill>
              </a:rPr>
              <a:t>の兵器に</a:t>
            </a:r>
            <a:r>
              <a:rPr lang="ja-JP" altLang="en-US" sz="2400" dirty="0" smtClean="0">
                <a:solidFill>
                  <a:srgbClr val="FF0000"/>
                </a:solidFill>
              </a:rPr>
              <a:t>期待出来る</a:t>
            </a:r>
            <a:endParaRPr lang="ja-JP" altLang="en-US" sz="2400" dirty="0">
              <a:solidFill>
                <a:srgbClr val="FF0000"/>
              </a:solidFill>
            </a:endParaRPr>
          </a:p>
          <a:p>
            <a:pPr marL="0" indent="0">
              <a:buNone/>
            </a:pPr>
            <a:r>
              <a:rPr lang="ja-JP" altLang="en-US" sz="2400" dirty="0"/>
              <a:t>沈黙の兵器の開発者たちは</a:t>
            </a:r>
            <a:r>
              <a:rPr lang="ja-JP" altLang="en-US" sz="2400" dirty="0" smtClean="0"/>
              <a:t>、専ら機能</a:t>
            </a:r>
            <a:r>
              <a:rPr lang="ja-JP" altLang="en-US" sz="2400" dirty="0"/>
              <a:t>の仕方という点に関しては、通常兵器に 期待</a:t>
            </a:r>
            <a:r>
              <a:rPr lang="ja-JP" altLang="en-US" sz="2400" dirty="0" smtClean="0"/>
              <a:t>する事を</a:t>
            </a:r>
            <a:r>
              <a:rPr lang="ja-JP" altLang="en-US" sz="2400" dirty="0"/>
              <a:t>ことごとく沈黙の兵器に期待している。</a:t>
            </a:r>
          </a:p>
          <a:p>
            <a:pPr marL="0" indent="0">
              <a:buNone/>
            </a:pPr>
            <a:r>
              <a:rPr lang="ja-JP" altLang="en-US" sz="2400" dirty="0"/>
              <a:t>それは将軍に代えるに銀行の実力者の命令により、狙撃手に代えるにコンピュータ・プログラマが、銃に代える</a:t>
            </a:r>
            <a:r>
              <a:rPr lang="ja-JP" altLang="en-US" sz="2400" dirty="0" smtClean="0"/>
              <a:t>にコンピュータ</a:t>
            </a:r>
            <a:r>
              <a:rPr lang="ja-JP" altLang="en-US" sz="2400" dirty="0"/>
              <a:t>から、火薬に代える</a:t>
            </a:r>
            <a:r>
              <a:rPr lang="ja-JP" altLang="en-US" sz="2400" dirty="0" smtClean="0"/>
              <a:t>に 発生</a:t>
            </a:r>
            <a:r>
              <a:rPr lang="ja-JP" altLang="en-US" sz="2400" dirty="0"/>
              <a:t>したデータにより、化学反応（爆発）に代えるにデータ処理によって推進し、銃弾に代えるに状況を射撃する。</a:t>
            </a:r>
          </a:p>
          <a:p>
            <a:pPr marL="0" indent="0">
              <a:buNone/>
            </a:pPr>
            <a:r>
              <a:rPr lang="ja-JP" altLang="en-US" sz="2400" dirty="0"/>
              <a:t>それは明白な爆発音を伴わない。</a:t>
            </a:r>
          </a:p>
          <a:p>
            <a:pPr marL="0" indent="0">
              <a:buNone/>
            </a:pPr>
            <a:r>
              <a:rPr lang="ja-JP" altLang="en-US" sz="2400" dirty="0"/>
              <a:t>明白に肉体的あるいは精神的な損傷の原因と</a:t>
            </a:r>
            <a:r>
              <a:rPr lang="ja-JP" altLang="en-US" sz="2400" dirty="0" smtClean="0"/>
              <a:t>なる事無く、</a:t>
            </a:r>
            <a:r>
              <a:rPr lang="ja-JP" altLang="en-US" sz="2400" dirty="0"/>
              <a:t>誰かの日々の生活を明白に妨害</a:t>
            </a:r>
            <a:r>
              <a:rPr lang="ja-JP" altLang="en-US" sz="2400" dirty="0" smtClean="0"/>
              <a:t>する事が無い。</a:t>
            </a:r>
            <a:endParaRPr lang="ja-JP" altLang="en-US" sz="2400" dirty="0"/>
          </a:p>
          <a:p>
            <a:pPr marL="0" indent="0">
              <a:buNone/>
            </a:pPr>
            <a:r>
              <a:rPr lang="ja-JP" altLang="en-US" sz="2400" dirty="0"/>
              <a:t>しかも、それは明白に「ノイズ」を発生させる。</a:t>
            </a:r>
          </a:p>
          <a:p>
            <a:pPr marL="0" indent="0">
              <a:buNone/>
            </a:pPr>
            <a:r>
              <a:rPr lang="ja-JP" altLang="en-US" sz="2400" dirty="0"/>
              <a:t>明白に</a:t>
            </a:r>
            <a:r>
              <a:rPr lang="ja-JP" altLang="en-US" sz="2400" dirty="0" smtClean="0"/>
              <a:t>肉体的或は精神的</a:t>
            </a:r>
            <a:r>
              <a:rPr lang="ja-JP" altLang="en-US" sz="2400" dirty="0"/>
              <a:t>に損傷を負わせ、明白に日々の社会生活を妨害する。 </a:t>
            </a:r>
          </a:p>
          <a:p>
            <a:pPr marL="0" indent="0">
              <a:buNone/>
            </a:pPr>
            <a:r>
              <a:rPr lang="ja-JP" altLang="en-US" sz="2400" dirty="0"/>
              <a:t>求めているものを知っている、熟練した観察者にはそう</a:t>
            </a:r>
            <a:r>
              <a:rPr lang="ja-JP" altLang="en-US" sz="2400" dirty="0" smtClean="0"/>
              <a:t>いう事が</a:t>
            </a:r>
            <a:r>
              <a:rPr lang="ja-JP" altLang="en-US" sz="2400" dirty="0"/>
              <a:t>明白に判るのである</a:t>
            </a:r>
            <a:r>
              <a:rPr lang="ja-JP" altLang="en-US" sz="2400" dirty="0" smtClean="0"/>
              <a:t>。　　＜</a:t>
            </a:r>
            <a:r>
              <a:rPr lang="ja-JP" altLang="en-US" sz="2400" dirty="0"/>
              <a:t>沈黙の兵器についての序説＞</a:t>
            </a:r>
          </a:p>
        </p:txBody>
      </p:sp>
      <p:pic>
        <p:nvPicPr>
          <p:cNvPr id="5"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69146"/>
            <a:ext cx="609600" cy="609600"/>
          </a:xfrm>
          <a:prstGeom prst="rect">
            <a:avLst/>
          </a:prstGeom>
        </p:spPr>
      </p:pic>
      <p:sp>
        <p:nvSpPr>
          <p:cNvPr id="4" name="タイトル 3"/>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31889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3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a:solidFill>
                  <a:srgbClr val="FF0000"/>
                </a:solidFill>
              </a:rPr>
              <a:t>・大衆はこの兵器に攻撃されて</a:t>
            </a:r>
            <a:r>
              <a:rPr lang="ja-JP" altLang="en-US" sz="2400" dirty="0" smtClean="0">
                <a:solidFill>
                  <a:srgbClr val="FF0000"/>
                </a:solidFill>
              </a:rPr>
              <a:t>いる事が</a:t>
            </a:r>
            <a:r>
              <a:rPr lang="ja-JP" altLang="en-US" sz="2400" dirty="0">
                <a:solidFill>
                  <a:srgbClr val="FF0000"/>
                </a:solidFill>
              </a:rPr>
              <a:t>信じられない</a:t>
            </a:r>
          </a:p>
          <a:p>
            <a:pPr marL="0" indent="0">
              <a:buNone/>
            </a:pPr>
            <a:r>
              <a:rPr lang="ja-JP" altLang="en-US" sz="2400" dirty="0"/>
              <a:t>大衆はこの兵器を理解すること</a:t>
            </a:r>
            <a:r>
              <a:rPr lang="ja-JP" altLang="en-US" sz="2400" dirty="0" smtClean="0"/>
              <a:t>が出来ず、</a:t>
            </a:r>
            <a:r>
              <a:rPr lang="ja-JP" altLang="en-US" sz="2400" dirty="0"/>
              <a:t>兵器に攻撃され征服されて</a:t>
            </a:r>
            <a:r>
              <a:rPr lang="ja-JP" altLang="en-US" sz="2400" dirty="0" smtClean="0"/>
              <a:t>いる事が</a:t>
            </a:r>
            <a:r>
              <a:rPr lang="ja-JP" altLang="en-US" sz="2400" dirty="0"/>
              <a:t>信じられない。</a:t>
            </a:r>
          </a:p>
          <a:p>
            <a:pPr marL="0" indent="0">
              <a:buNone/>
            </a:pPr>
            <a:r>
              <a:rPr lang="ja-JP" altLang="en-US" sz="2400" dirty="0"/>
              <a:t>大衆は本能的には何か良く</a:t>
            </a:r>
            <a:r>
              <a:rPr lang="ja-JP" altLang="en-US" sz="2400" dirty="0" smtClean="0"/>
              <a:t>ない事が</a:t>
            </a:r>
            <a:r>
              <a:rPr lang="ja-JP" altLang="en-US" sz="2400" dirty="0"/>
              <a:t>起こっていると感じるが、沈黙の兵器の技術的な性質により</a:t>
            </a:r>
            <a:r>
              <a:rPr lang="ja-JP" altLang="en-US" sz="2400" dirty="0" smtClean="0"/>
              <a:t>、彼らが</a:t>
            </a:r>
            <a:r>
              <a:rPr lang="ja-JP" altLang="en-US" sz="2400" dirty="0"/>
              <a:t>感じて</a:t>
            </a:r>
            <a:r>
              <a:rPr lang="ja-JP" altLang="en-US" sz="2400" dirty="0" smtClean="0"/>
              <a:t>いる事を</a:t>
            </a:r>
            <a:r>
              <a:rPr lang="ja-JP" altLang="en-US" sz="2400" dirty="0"/>
              <a:t>理性的な形で表現すること</a:t>
            </a:r>
            <a:r>
              <a:rPr lang="ja-JP" altLang="en-US" sz="2400" dirty="0" smtClean="0"/>
              <a:t>が出来ないか</a:t>
            </a:r>
            <a:r>
              <a:rPr lang="ja-JP" altLang="en-US" sz="2400" dirty="0"/>
              <a:t>、知性をもって問題を</a:t>
            </a:r>
            <a:r>
              <a:rPr lang="ja-JP" altLang="en-US" sz="2400" dirty="0" smtClean="0"/>
              <a:t>扱う事が出来ない。</a:t>
            </a:r>
            <a:endParaRPr lang="en-US" altLang="ja-JP" sz="2400" dirty="0" smtClean="0"/>
          </a:p>
          <a:p>
            <a:pPr marL="0" indent="0">
              <a:buNone/>
            </a:pPr>
            <a:r>
              <a:rPr lang="ja-JP" altLang="en-US" sz="2400" dirty="0" smtClean="0"/>
              <a:t>それ故、彼らは助け</a:t>
            </a:r>
            <a:r>
              <a:rPr lang="ja-JP" altLang="en-US" sz="2400" dirty="0"/>
              <a:t>を求める方法が解らず、沈黙の兵器に対して自分を守るために他人と協力する方法が解らない</a:t>
            </a:r>
            <a:r>
              <a:rPr lang="ja-JP" altLang="en-US" sz="2400" dirty="0" smtClean="0"/>
              <a:t>。</a:t>
            </a:r>
            <a:endParaRPr lang="en-US" altLang="ja-JP" sz="2400" dirty="0" smtClean="0"/>
          </a:p>
          <a:p>
            <a:pPr marL="0" indent="0">
              <a:buNone/>
            </a:pPr>
            <a:r>
              <a:rPr lang="ja-JP" altLang="en-US" sz="2400" dirty="0" smtClean="0"/>
              <a:t>沈黙</a:t>
            </a:r>
            <a:r>
              <a:rPr lang="ja-JP" altLang="en-US" sz="2400" dirty="0"/>
              <a:t>の兵器がじわじわと大衆を攻撃すると、大衆は（経済経由で心理的な）圧迫</a:t>
            </a:r>
            <a:r>
              <a:rPr lang="ja-JP" altLang="en-US" sz="2400" dirty="0" smtClean="0"/>
              <a:t>が余りにも大きく</a:t>
            </a:r>
            <a:r>
              <a:rPr lang="ja-JP" altLang="en-US" sz="2400" dirty="0"/>
              <a:t>なってマイってしまうまで、兵器の存在に自分を合わせ慣らし、 生活への侵食を</a:t>
            </a:r>
            <a:r>
              <a:rPr lang="ja-JP" altLang="en-US" sz="2400" dirty="0" smtClean="0"/>
              <a:t>耐え忍ぶ事を</a:t>
            </a:r>
            <a:r>
              <a:rPr lang="ja-JP" altLang="en-US" sz="2400" dirty="0"/>
              <a:t>学ぶ</a:t>
            </a:r>
            <a:r>
              <a:rPr lang="ja-JP" altLang="en-US" sz="2400" dirty="0" smtClean="0"/>
              <a:t>。</a:t>
            </a:r>
            <a:endParaRPr lang="en-US" altLang="ja-JP" sz="2400" dirty="0" smtClean="0"/>
          </a:p>
          <a:p>
            <a:pPr marL="0" indent="0">
              <a:buNone/>
            </a:pPr>
            <a:r>
              <a:rPr lang="ja-JP" altLang="en-US" sz="2400" dirty="0" smtClean="0"/>
              <a:t>＜</a:t>
            </a:r>
            <a:r>
              <a:rPr lang="ja-JP" altLang="en-US" sz="2400" dirty="0"/>
              <a:t>沈黙の兵器についての序説＞</a:t>
            </a:r>
          </a:p>
        </p:txBody>
      </p:sp>
      <p:pic>
        <p:nvPicPr>
          <p:cNvPr id="5"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9035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a:solidFill>
                  <a:srgbClr val="FF0000"/>
                </a:solidFill>
              </a:rPr>
              <a:t>・沈黙の兵器は細菌戦兵器と同一タイプの兵器である</a:t>
            </a:r>
          </a:p>
          <a:p>
            <a:pPr marL="0" indent="0">
              <a:buNone/>
            </a:pPr>
            <a:r>
              <a:rPr lang="ja-JP" altLang="en-US" sz="2400" dirty="0"/>
              <a:t>沈黙の兵器は細菌戦兵器と同一タイプである</a:t>
            </a:r>
            <a:r>
              <a:rPr lang="ja-JP" altLang="en-US" sz="2400" dirty="0" smtClean="0"/>
              <a:t>。</a:t>
            </a:r>
            <a:endParaRPr lang="en-US" altLang="ja-JP" sz="2400" dirty="0" smtClean="0"/>
          </a:p>
          <a:p>
            <a:pPr marL="0" indent="0">
              <a:buNone/>
            </a:pPr>
            <a:r>
              <a:rPr lang="ja-JP" altLang="en-US" sz="2400" dirty="0" smtClean="0"/>
              <a:t>自然</a:t>
            </a:r>
            <a:r>
              <a:rPr lang="ja-JP" altLang="en-US" sz="2400" dirty="0"/>
              <a:t>と社会のエネルギーの源泉ならびに大衆の肉体的、精神的、感情的な強さと弱さを知り、理解し、操作し、攻撃</a:t>
            </a:r>
            <a:r>
              <a:rPr lang="ja-JP" altLang="en-US" sz="2400" dirty="0" smtClean="0"/>
              <a:t>する事に</a:t>
            </a:r>
            <a:r>
              <a:rPr lang="ja-JP" altLang="en-US" sz="2400" dirty="0"/>
              <a:t>よって、社会の各個人の活力、選択の自由ならびに流動性に攻撃を加える</a:t>
            </a:r>
            <a:r>
              <a:rPr lang="ja-JP" altLang="en-US" sz="2400" dirty="0" smtClean="0"/>
              <a:t>。</a:t>
            </a:r>
            <a:endParaRPr lang="en-US" altLang="ja-JP" sz="2400" dirty="0" smtClean="0"/>
          </a:p>
          <a:p>
            <a:pPr marL="0" indent="0">
              <a:buNone/>
            </a:pPr>
            <a:r>
              <a:rPr lang="ja-JP" altLang="en-US" sz="2400" dirty="0" smtClean="0"/>
              <a:t>＜</a:t>
            </a:r>
            <a:r>
              <a:rPr lang="ja-JP" altLang="en-US" sz="2400" dirty="0"/>
              <a:t>沈黙の兵器についての序説＞</a:t>
            </a:r>
          </a:p>
        </p:txBody>
      </p:sp>
      <p:pic>
        <p:nvPicPr>
          <p:cNvPr id="5"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8169"/>
            <a:ext cx="609600" cy="609600"/>
          </a:xfrm>
          <a:prstGeom prst="rect">
            <a:avLst/>
          </a:prstGeom>
        </p:spPr>
      </p:pic>
    </p:spTree>
    <p:extLst>
      <p:ext uri="{BB962C8B-B14F-4D97-AF65-F5344CB8AC3E}">
        <p14:creationId xmlns:p14="http://schemas.microsoft.com/office/powerpoint/2010/main" val="33355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a:solidFill>
                  <a:srgbClr val="FF0000"/>
                </a:solidFill>
              </a:rPr>
              <a:t>・沈黙の兵器は初代ロスチャイルドのアイディア</a:t>
            </a:r>
            <a:r>
              <a:rPr lang="ja-JP" altLang="en-US" sz="2400" dirty="0" smtClean="0">
                <a:solidFill>
                  <a:srgbClr val="FF0000"/>
                </a:solidFill>
              </a:rPr>
              <a:t>を成長</a:t>
            </a:r>
            <a:r>
              <a:rPr lang="ja-JP" altLang="en-US" sz="2400" dirty="0">
                <a:solidFill>
                  <a:srgbClr val="FF0000"/>
                </a:solidFill>
              </a:rPr>
              <a:t>させたものである</a:t>
            </a:r>
          </a:p>
          <a:p>
            <a:pPr marL="0" indent="0">
              <a:buNone/>
            </a:pPr>
            <a:r>
              <a:rPr lang="ja-JP" altLang="en-US" sz="2400" i="1" dirty="0"/>
              <a:t>自分に国家の通貨をコントロールさせよ </a:t>
            </a:r>
          </a:p>
          <a:p>
            <a:pPr marL="0" indent="0">
              <a:buNone/>
            </a:pPr>
            <a:r>
              <a:rPr lang="ja-JP" altLang="en-US" sz="2400" i="1" dirty="0"/>
              <a:t>そうすれば誰が法律を作ろうと</a:t>
            </a:r>
            <a:r>
              <a:rPr lang="ja-JP" altLang="en-US" sz="2400" i="1" dirty="0" smtClean="0"/>
              <a:t>知った事では無い</a:t>
            </a:r>
            <a:endParaRPr lang="ja-JP" altLang="en-US" sz="2400" i="1" dirty="0"/>
          </a:p>
          <a:p>
            <a:pPr marL="0" indent="0">
              <a:buNone/>
            </a:pPr>
            <a:r>
              <a:rPr lang="ja-JP" altLang="en-US" sz="2400" i="1" dirty="0"/>
              <a:t>メイヤー・アムシェル・</a:t>
            </a:r>
            <a:r>
              <a:rPr lang="ja-JP" altLang="en-US" sz="2400" i="1" dirty="0" smtClean="0"/>
              <a:t>ロスチャイルド　　</a:t>
            </a:r>
            <a:r>
              <a:rPr lang="ja-JP" altLang="en-US" sz="2400" i="1" dirty="0"/>
              <a:t>　</a:t>
            </a:r>
            <a:r>
              <a:rPr lang="ja-JP" altLang="en-US" sz="2400" i="1" dirty="0" smtClean="0"/>
              <a:t>　　　　　　　　　（</a:t>
            </a:r>
            <a:r>
              <a:rPr lang="ja-JP" altLang="en-US" sz="2400" i="1" dirty="0"/>
              <a:t>１７４３年～１８１２年）</a:t>
            </a:r>
          </a:p>
          <a:p>
            <a:pPr marL="0" indent="0">
              <a:buNone/>
            </a:pPr>
            <a:r>
              <a:rPr lang="ja-JP" altLang="en-US" sz="2400" dirty="0"/>
              <a:t>  今日の沈黙の兵器のテクノロジーは、ここに引用したメイヤー・アムシェル ・ロスチャイルド氏が簡潔に表現し、効果的に活用した、単純なアイディアを成長させたものである</a:t>
            </a:r>
            <a:r>
              <a:rPr lang="ja-JP" altLang="en-US" sz="2400" dirty="0" smtClean="0"/>
              <a:t>。</a:t>
            </a:r>
            <a:endParaRPr lang="en-US" altLang="ja-JP" sz="2400" dirty="0" smtClean="0"/>
          </a:p>
          <a:p>
            <a:pPr marL="0" indent="0">
              <a:buNone/>
            </a:pPr>
            <a:r>
              <a:rPr lang="en-US" altLang="ja-JP" sz="2400" dirty="0" smtClean="0"/>
              <a:t>……</a:t>
            </a:r>
            <a:r>
              <a:rPr lang="ja-JP" altLang="en-US" sz="2400" dirty="0"/>
              <a:t>もちろん氏</a:t>
            </a:r>
            <a:r>
              <a:rPr lang="ja-JP" altLang="en-US" sz="2400" dirty="0" smtClean="0"/>
              <a:t>は２０世紀</a:t>
            </a:r>
            <a:r>
              <a:rPr lang="ja-JP" altLang="en-US" sz="2400" dirty="0"/>
              <a:t>においては、これが大発見となるとは考えてはいなかったし、確かに、数学的な分析は第二次産業革命、力学とエレクトロニクスの学説、また、世界経済コントロールを効果的に発揮するためにはエレクトロニクス</a:t>
            </a:r>
            <a:r>
              <a:rPr lang="ja-JP" altLang="en-US" sz="2400" dirty="0" smtClean="0"/>
              <a:t>・コンピュータ</a:t>
            </a:r>
            <a:r>
              <a:rPr lang="ja-JP" altLang="en-US" sz="2400" dirty="0"/>
              <a:t>の開発を待たなければならなかった</a:t>
            </a:r>
            <a:r>
              <a:rPr lang="ja-JP" altLang="en-US" sz="2400" dirty="0" smtClean="0"/>
              <a:t>。　　＜</a:t>
            </a:r>
            <a:r>
              <a:rPr lang="ja-JP" altLang="en-US" sz="2400" dirty="0"/>
              <a:t>理論的序説＞</a:t>
            </a:r>
          </a:p>
        </p:txBody>
      </p:sp>
      <p:pic>
        <p:nvPicPr>
          <p:cNvPr id="4"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7026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a:t>
            </a:r>
            <a:r>
              <a:rPr lang="ja-JP" altLang="en-US" sz="2400" dirty="0">
                <a:solidFill>
                  <a:srgbClr val="FF0000"/>
                </a:solidFill>
              </a:rPr>
              <a:t>金力の外見</a:t>
            </a:r>
            <a:r>
              <a:rPr lang="ja-JP" altLang="en-US" sz="2400" dirty="0" smtClean="0">
                <a:solidFill>
                  <a:srgbClr val="FF0000"/>
                </a:solidFill>
              </a:rPr>
              <a:t>を我が物にすれば</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人</a:t>
            </a:r>
            <a:r>
              <a:rPr lang="ja-JP" altLang="en-US" sz="2400" dirty="0">
                <a:solidFill>
                  <a:srgbClr val="FF0000"/>
                </a:solidFill>
              </a:rPr>
              <a:t>は金力を与えてくれる」</a:t>
            </a:r>
          </a:p>
          <a:p>
            <a:pPr marL="0" indent="0">
              <a:buNone/>
            </a:pPr>
            <a:r>
              <a:rPr lang="ja-JP" altLang="en-US" sz="2400" dirty="0"/>
              <a:t>  ロスチャイルド氏が発見したことは、上記の概念を経済学に適用した、権力、</a:t>
            </a:r>
            <a:r>
              <a:rPr lang="ja-JP" altLang="en-US" sz="2400" dirty="0" smtClean="0"/>
              <a:t>影響力</a:t>
            </a:r>
            <a:r>
              <a:rPr lang="ja-JP" altLang="en-US" sz="2400" dirty="0"/>
              <a:t>、人民に対するコントロールについての基本的な原理であった</a:t>
            </a:r>
            <a:r>
              <a:rPr lang="ja-JP" altLang="en-US" sz="2400" dirty="0" smtClean="0"/>
              <a:t>。</a:t>
            </a:r>
            <a:endParaRPr lang="en-US" altLang="ja-JP" sz="2400" dirty="0" smtClean="0"/>
          </a:p>
          <a:p>
            <a:pPr marL="0" indent="0">
              <a:buNone/>
            </a:pPr>
            <a:r>
              <a:rPr lang="ja-JP" altLang="en-US" sz="2400" dirty="0" smtClean="0"/>
              <a:t>その</a:t>
            </a:r>
            <a:r>
              <a:rPr lang="ja-JP" altLang="en-US" sz="2400" dirty="0"/>
              <a:t>原理は「</a:t>
            </a:r>
            <a:r>
              <a:rPr lang="ja-JP" altLang="en-US" sz="2400" dirty="0" smtClean="0"/>
              <a:t>金力の</a:t>
            </a:r>
            <a:r>
              <a:rPr lang="ja-JP" altLang="en-US" sz="2400" dirty="0"/>
              <a:t>外見</a:t>
            </a:r>
            <a:r>
              <a:rPr lang="ja-JP" altLang="en-US" sz="2400" dirty="0" smtClean="0"/>
              <a:t>を我が物に</a:t>
            </a:r>
            <a:r>
              <a:rPr lang="ja-JP" altLang="en-US" sz="2400" dirty="0"/>
              <a:t>すれば、人は金力を与えてくれる」と</a:t>
            </a:r>
            <a:r>
              <a:rPr lang="ja-JP" altLang="en-US" sz="2400" dirty="0" smtClean="0"/>
              <a:t>いう事で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＜ロスチャイルド</a:t>
            </a:r>
            <a:r>
              <a:rPr lang="ja-JP" altLang="en-US" sz="2400" dirty="0"/>
              <a:t>氏が発見したエネルギー＞</a:t>
            </a:r>
            <a:endParaRPr kumimoji="1" lang="ja-JP" altLang="en-US" sz="2400" dirty="0"/>
          </a:p>
        </p:txBody>
      </p:sp>
      <p:pic>
        <p:nvPicPr>
          <p:cNvPr id="4" name="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3281" y="6280194"/>
            <a:ext cx="609600" cy="609600"/>
          </a:xfrm>
          <a:prstGeom prst="rect">
            <a:avLst/>
          </a:prstGeom>
        </p:spPr>
      </p:pic>
    </p:spTree>
    <p:extLst>
      <p:ext uri="{BB962C8B-B14F-4D97-AF65-F5344CB8AC3E}">
        <p14:creationId xmlns:p14="http://schemas.microsoft.com/office/powerpoint/2010/main" val="292647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TotalTime>
  <Words>1733</Words>
  <Application>Microsoft Office PowerPoint</Application>
  <PresentationFormat>画面に合わせる (4:3)</PresentationFormat>
  <Paragraphs>73</Paragraphs>
  <Slides>16</Slides>
  <Notes>0</Notes>
  <HiddenSlides>0</HiddenSlides>
  <MMClips>15</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PowerPoint プレゼンテーション</vt:lpstr>
      <vt:lpstr>静かなる戦争の為の沈黙の兵器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7</cp:revision>
  <dcterms:created xsi:type="dcterms:W3CDTF">2015-01-17T04:13:57Z</dcterms:created>
  <dcterms:modified xsi:type="dcterms:W3CDTF">2015-01-31T09:09:05Z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